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83" r:id="rId3"/>
    <p:sldId id="284" r:id="rId4"/>
    <p:sldId id="266" r:id="rId5"/>
    <p:sldId id="269" r:id="rId6"/>
    <p:sldId id="276" r:id="rId7"/>
    <p:sldId id="272" r:id="rId8"/>
    <p:sldId id="271" r:id="rId9"/>
    <p:sldId id="273" r:id="rId10"/>
    <p:sldId id="278" r:id="rId11"/>
    <p:sldId id="279" r:id="rId12"/>
    <p:sldId id="281"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58" autoAdjust="0"/>
  </p:normalViewPr>
  <p:slideViewPr>
    <p:cSldViewPr>
      <p:cViewPr>
        <p:scale>
          <a:sx n="82" d="100"/>
          <a:sy n="82" d="100"/>
        </p:scale>
        <p:origin x="-102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95050-1388-4B37-9DC1-8217BF17CD9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GB"/>
        </a:p>
      </dgm:t>
    </dgm:pt>
    <dgm:pt modelId="{BD007B2B-4614-4F40-8CD5-F32E794A0F1B}">
      <dgm:prSet phldrT="[Text]" custT="1"/>
      <dgm:spPr>
        <a:gradFill rotWithShape="0">
          <a:gsLst>
            <a:gs pos="100000">
              <a:srgbClr val="7CBF33"/>
            </a:gs>
            <a:gs pos="19000">
              <a:srgbClr val="3C7313"/>
            </a:gs>
            <a:gs pos="0">
              <a:srgbClr val="2D4E0F"/>
            </a:gs>
          </a:gsLst>
          <a:lin ang="2700000" scaled="0"/>
        </a:gradFill>
      </dgm:spPr>
      <dgm:t>
        <a:bodyPr/>
        <a:lstStyle/>
        <a:p>
          <a:r>
            <a:rPr lang="en-US" sz="2000" b="1" noProof="0" dirty="0" smtClean="0">
              <a:solidFill>
                <a:schemeClr val="bg1"/>
              </a:solidFill>
            </a:rPr>
            <a:t>Active in the region since the early 2000s</a:t>
          </a:r>
          <a:endParaRPr lang="en-US" sz="2000" b="1" noProof="0" dirty="0">
            <a:solidFill>
              <a:schemeClr val="bg1"/>
            </a:solidFill>
          </a:endParaRPr>
        </a:p>
      </dgm:t>
    </dgm:pt>
    <dgm:pt modelId="{DB6F605F-6BC8-4FC8-85AB-378CEA1D65CC}" type="parTrans" cxnId="{06DDCDD5-2D91-47FB-AD26-0ADC714195A6}">
      <dgm:prSet/>
      <dgm:spPr/>
      <dgm:t>
        <a:bodyPr/>
        <a:lstStyle/>
        <a:p>
          <a:endParaRPr lang="en-GB"/>
        </a:p>
      </dgm:t>
    </dgm:pt>
    <dgm:pt modelId="{B1C3ACB8-0AE6-4696-914B-1B503E25C1C8}" type="sibTrans" cxnId="{06DDCDD5-2D91-47FB-AD26-0ADC714195A6}">
      <dgm:prSet/>
      <dgm:spPr/>
      <dgm:t>
        <a:bodyPr/>
        <a:lstStyle/>
        <a:p>
          <a:endParaRPr lang="en-GB"/>
        </a:p>
      </dgm:t>
    </dgm:pt>
    <dgm:pt modelId="{FD92EFF3-94AD-4DFE-AEEB-1BECFDAB41F4}">
      <dgm:prSet phldrT="[Text]" custT="1"/>
      <dgm:spPr>
        <a:gradFill rotWithShape="0">
          <a:gsLst>
            <a:gs pos="100000">
              <a:srgbClr val="7CBF33"/>
            </a:gs>
            <a:gs pos="19000">
              <a:srgbClr val="3C7313"/>
            </a:gs>
            <a:gs pos="0">
              <a:srgbClr val="2D4E0F"/>
            </a:gs>
          </a:gsLst>
          <a:lin ang="2700000" scaled="0"/>
        </a:gradFill>
      </dgm:spPr>
      <dgm:t>
        <a:bodyPr/>
        <a:lstStyle/>
        <a:p>
          <a:r>
            <a:rPr lang="en-US" sz="2000" b="1" noProof="0" dirty="0" smtClean="0">
              <a:solidFill>
                <a:schemeClr val="bg1"/>
              </a:solidFill>
            </a:rPr>
            <a:t>Focal areas</a:t>
          </a:r>
          <a:endParaRPr lang="en-US" sz="2000" b="1" noProof="0" dirty="0">
            <a:solidFill>
              <a:schemeClr val="bg1"/>
            </a:solidFill>
          </a:endParaRPr>
        </a:p>
      </dgm:t>
    </dgm:pt>
    <dgm:pt modelId="{B3BADC9B-2B5B-48CA-8A02-10E005745B5F}" type="parTrans" cxnId="{9C66D16C-05FC-4F3D-840A-7D15192D50AB}">
      <dgm:prSet/>
      <dgm:spPr/>
      <dgm:t>
        <a:bodyPr/>
        <a:lstStyle/>
        <a:p>
          <a:endParaRPr lang="en-GB"/>
        </a:p>
      </dgm:t>
    </dgm:pt>
    <dgm:pt modelId="{0B11E796-6041-47DD-9304-D87BE5302243}" type="sibTrans" cxnId="{9C66D16C-05FC-4F3D-840A-7D15192D50AB}">
      <dgm:prSet/>
      <dgm:spPr/>
      <dgm:t>
        <a:bodyPr/>
        <a:lstStyle/>
        <a:p>
          <a:endParaRPr lang="en-GB"/>
        </a:p>
      </dgm:t>
    </dgm:pt>
    <dgm:pt modelId="{771EBE79-B608-4F7E-85C5-89E1F244D14E}">
      <dgm:prSet phldrT="[Text]" custT="1"/>
      <dgm:spPr>
        <a:gradFill rotWithShape="0">
          <a:gsLst>
            <a:gs pos="100000">
              <a:srgbClr val="7CBF33"/>
            </a:gs>
            <a:gs pos="19000">
              <a:srgbClr val="3C7313"/>
            </a:gs>
            <a:gs pos="0">
              <a:srgbClr val="2D4E0F"/>
            </a:gs>
          </a:gsLst>
          <a:lin ang="2700000" scaled="0"/>
        </a:gradFill>
      </dgm:spPr>
      <dgm:t>
        <a:bodyPr/>
        <a:lstStyle/>
        <a:p>
          <a:r>
            <a:rPr lang="en-US" sz="2000" b="1" noProof="0" dirty="0" smtClean="0">
              <a:solidFill>
                <a:schemeClr val="bg1"/>
              </a:solidFill>
            </a:rPr>
            <a:t>Continuous work with IFAS/ICSD and Central Asian countries</a:t>
          </a:r>
          <a:endParaRPr lang="en-US" sz="2000" b="1" noProof="0" dirty="0">
            <a:solidFill>
              <a:schemeClr val="bg1"/>
            </a:solidFill>
          </a:endParaRPr>
        </a:p>
      </dgm:t>
    </dgm:pt>
    <dgm:pt modelId="{D6EA5A3E-B394-4F82-83CC-64F47B9AA889}" type="parTrans" cxnId="{0CBFC963-DEB1-46B9-AE41-2837BE8179B2}">
      <dgm:prSet/>
      <dgm:spPr/>
      <dgm:t>
        <a:bodyPr/>
        <a:lstStyle/>
        <a:p>
          <a:endParaRPr lang="en-GB"/>
        </a:p>
      </dgm:t>
    </dgm:pt>
    <dgm:pt modelId="{8CDCAB2E-282B-40BA-BC59-533858726948}" type="sibTrans" cxnId="{0CBFC963-DEB1-46B9-AE41-2837BE8179B2}">
      <dgm:prSet/>
      <dgm:spPr/>
      <dgm:t>
        <a:bodyPr/>
        <a:lstStyle/>
        <a:p>
          <a:endParaRPr lang="en-GB"/>
        </a:p>
      </dgm:t>
    </dgm:pt>
    <dgm:pt modelId="{46A9C5BF-462C-425F-AA2D-0FDF5537D76E}" type="pres">
      <dgm:prSet presAssocID="{69B95050-1388-4B37-9DC1-8217BF17CD96}" presName="linear" presStyleCnt="0">
        <dgm:presLayoutVars>
          <dgm:animLvl val="lvl"/>
          <dgm:resizeHandles val="exact"/>
        </dgm:presLayoutVars>
      </dgm:prSet>
      <dgm:spPr/>
      <dgm:t>
        <a:bodyPr/>
        <a:lstStyle/>
        <a:p>
          <a:endParaRPr lang="en-GB"/>
        </a:p>
      </dgm:t>
    </dgm:pt>
    <dgm:pt modelId="{8CD45A96-E142-4FEA-880E-B47267BBEB31}" type="pres">
      <dgm:prSet presAssocID="{BD007B2B-4614-4F40-8CD5-F32E794A0F1B}" presName="parentText" presStyleLbl="node1" presStyleIdx="0" presStyleCnt="3" custScaleY="55548" custLinFactY="-76885" custLinFactNeighborY="-100000">
        <dgm:presLayoutVars>
          <dgm:chMax val="0"/>
          <dgm:bulletEnabled val="1"/>
        </dgm:presLayoutVars>
      </dgm:prSet>
      <dgm:spPr/>
      <dgm:t>
        <a:bodyPr/>
        <a:lstStyle/>
        <a:p>
          <a:endParaRPr lang="en-GB"/>
        </a:p>
      </dgm:t>
    </dgm:pt>
    <dgm:pt modelId="{0737DE0F-D40A-4880-8D64-2F15608D7B2F}" type="pres">
      <dgm:prSet presAssocID="{B1C3ACB8-0AE6-4696-914B-1B503E25C1C8}" presName="spacer" presStyleCnt="0"/>
      <dgm:spPr/>
    </dgm:pt>
    <dgm:pt modelId="{4328E074-D62D-4799-A116-FB7DA32B34F8}" type="pres">
      <dgm:prSet presAssocID="{FD92EFF3-94AD-4DFE-AEEB-1BECFDAB41F4}" presName="parentText" presStyleLbl="node1" presStyleIdx="1" presStyleCnt="3" custScaleY="55621" custLinFactY="-2796" custLinFactNeighborY="-100000">
        <dgm:presLayoutVars>
          <dgm:chMax val="0"/>
          <dgm:bulletEnabled val="1"/>
        </dgm:presLayoutVars>
      </dgm:prSet>
      <dgm:spPr/>
      <dgm:t>
        <a:bodyPr/>
        <a:lstStyle/>
        <a:p>
          <a:endParaRPr lang="en-GB"/>
        </a:p>
      </dgm:t>
    </dgm:pt>
    <dgm:pt modelId="{CDEDAF88-34B7-431A-A1B8-42D8B0F63A72}" type="pres">
      <dgm:prSet presAssocID="{0B11E796-6041-47DD-9304-D87BE5302243}" presName="spacer" presStyleCnt="0"/>
      <dgm:spPr/>
    </dgm:pt>
    <dgm:pt modelId="{4E121B16-A360-4DC2-BE86-4E49E2F7F854}" type="pres">
      <dgm:prSet presAssocID="{771EBE79-B608-4F7E-85C5-89E1F244D14E}" presName="parentText" presStyleLbl="node1" presStyleIdx="2" presStyleCnt="3" custScaleY="55621" custLinFactY="-129423" custLinFactNeighborY="-200000">
        <dgm:presLayoutVars>
          <dgm:chMax val="0"/>
          <dgm:bulletEnabled val="1"/>
        </dgm:presLayoutVars>
      </dgm:prSet>
      <dgm:spPr/>
      <dgm:t>
        <a:bodyPr/>
        <a:lstStyle/>
        <a:p>
          <a:endParaRPr lang="en-GB"/>
        </a:p>
      </dgm:t>
    </dgm:pt>
  </dgm:ptLst>
  <dgm:cxnLst>
    <dgm:cxn modelId="{E1E0F7D6-C0AD-4E0F-9172-2DCF45FFFB3C}" type="presOf" srcId="{69B95050-1388-4B37-9DC1-8217BF17CD96}" destId="{46A9C5BF-462C-425F-AA2D-0FDF5537D76E}" srcOrd="0" destOrd="0" presId="urn:microsoft.com/office/officeart/2005/8/layout/vList2"/>
    <dgm:cxn modelId="{9C66D16C-05FC-4F3D-840A-7D15192D50AB}" srcId="{69B95050-1388-4B37-9DC1-8217BF17CD96}" destId="{FD92EFF3-94AD-4DFE-AEEB-1BECFDAB41F4}" srcOrd="1" destOrd="0" parTransId="{B3BADC9B-2B5B-48CA-8A02-10E005745B5F}" sibTransId="{0B11E796-6041-47DD-9304-D87BE5302243}"/>
    <dgm:cxn modelId="{8B902A84-C652-482B-B86A-236E4D66690E}" type="presOf" srcId="{771EBE79-B608-4F7E-85C5-89E1F244D14E}" destId="{4E121B16-A360-4DC2-BE86-4E49E2F7F854}" srcOrd="0" destOrd="0" presId="urn:microsoft.com/office/officeart/2005/8/layout/vList2"/>
    <dgm:cxn modelId="{B800C4B8-4DBE-4C0A-AC73-6147E24D68BB}" type="presOf" srcId="{BD007B2B-4614-4F40-8CD5-F32E794A0F1B}" destId="{8CD45A96-E142-4FEA-880E-B47267BBEB31}" srcOrd="0" destOrd="0" presId="urn:microsoft.com/office/officeart/2005/8/layout/vList2"/>
    <dgm:cxn modelId="{06DDCDD5-2D91-47FB-AD26-0ADC714195A6}" srcId="{69B95050-1388-4B37-9DC1-8217BF17CD96}" destId="{BD007B2B-4614-4F40-8CD5-F32E794A0F1B}" srcOrd="0" destOrd="0" parTransId="{DB6F605F-6BC8-4FC8-85AB-378CEA1D65CC}" sibTransId="{B1C3ACB8-0AE6-4696-914B-1B503E25C1C8}"/>
    <dgm:cxn modelId="{0CBFC963-DEB1-46B9-AE41-2837BE8179B2}" srcId="{69B95050-1388-4B37-9DC1-8217BF17CD96}" destId="{771EBE79-B608-4F7E-85C5-89E1F244D14E}" srcOrd="2" destOrd="0" parTransId="{D6EA5A3E-B394-4F82-83CC-64F47B9AA889}" sibTransId="{8CDCAB2E-282B-40BA-BC59-533858726948}"/>
    <dgm:cxn modelId="{2111CAED-01C4-49A1-ABFA-5BFD316CF2F9}" type="presOf" srcId="{FD92EFF3-94AD-4DFE-AEEB-1BECFDAB41F4}" destId="{4328E074-D62D-4799-A116-FB7DA32B34F8}" srcOrd="0" destOrd="0" presId="urn:microsoft.com/office/officeart/2005/8/layout/vList2"/>
    <dgm:cxn modelId="{51AC0684-8D4F-4F7E-97C7-8049C8EC9CF3}" type="presParOf" srcId="{46A9C5BF-462C-425F-AA2D-0FDF5537D76E}" destId="{8CD45A96-E142-4FEA-880E-B47267BBEB31}" srcOrd="0" destOrd="0" presId="urn:microsoft.com/office/officeart/2005/8/layout/vList2"/>
    <dgm:cxn modelId="{6F1EEEB9-DD14-4323-8142-0B75F22C73F4}" type="presParOf" srcId="{46A9C5BF-462C-425F-AA2D-0FDF5537D76E}" destId="{0737DE0F-D40A-4880-8D64-2F15608D7B2F}" srcOrd="1" destOrd="0" presId="urn:microsoft.com/office/officeart/2005/8/layout/vList2"/>
    <dgm:cxn modelId="{45EF4375-C28C-4955-AB7E-033BE756B39A}" type="presParOf" srcId="{46A9C5BF-462C-425F-AA2D-0FDF5537D76E}" destId="{4328E074-D62D-4799-A116-FB7DA32B34F8}" srcOrd="2" destOrd="0" presId="urn:microsoft.com/office/officeart/2005/8/layout/vList2"/>
    <dgm:cxn modelId="{670928EA-3576-4587-8C39-796E1A9D5DAE}" type="presParOf" srcId="{46A9C5BF-462C-425F-AA2D-0FDF5537D76E}" destId="{CDEDAF88-34B7-431A-A1B8-42D8B0F63A72}" srcOrd="3" destOrd="0" presId="urn:microsoft.com/office/officeart/2005/8/layout/vList2"/>
    <dgm:cxn modelId="{269F8039-4AED-4F34-BC8C-FE6D1744BCA6}" type="presParOf" srcId="{46A9C5BF-462C-425F-AA2D-0FDF5537D76E}" destId="{4E121B16-A360-4DC2-BE86-4E49E2F7F85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5A96-E142-4FEA-880E-B47267BBEB31}">
      <dsp:nvSpPr>
        <dsp:cNvPr id="0" name=""/>
        <dsp:cNvSpPr/>
      </dsp:nvSpPr>
      <dsp:spPr>
        <a:xfrm>
          <a:off x="0" y="0"/>
          <a:ext cx="6096000" cy="665509"/>
        </a:xfrm>
        <a:prstGeom prst="roundRect">
          <a:avLst/>
        </a:prstGeom>
        <a:gradFill rotWithShape="0">
          <a:gsLst>
            <a:gs pos="100000">
              <a:srgbClr val="7CBF33"/>
            </a:gs>
            <a:gs pos="19000">
              <a:srgbClr val="3C7313"/>
            </a:gs>
            <a:gs pos="0">
              <a:srgbClr val="2D4E0F"/>
            </a:gs>
          </a:gsLst>
          <a:lin ang="27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noProof="0" dirty="0" smtClean="0">
              <a:solidFill>
                <a:schemeClr val="bg1"/>
              </a:solidFill>
            </a:rPr>
            <a:t>Active in the region since the early 2000s</a:t>
          </a:r>
          <a:endParaRPr lang="en-US" sz="2000" b="1" kern="1200" noProof="0" dirty="0">
            <a:solidFill>
              <a:schemeClr val="bg1"/>
            </a:solidFill>
          </a:endParaRPr>
        </a:p>
      </dsp:txBody>
      <dsp:txXfrm>
        <a:off x="32487" y="32487"/>
        <a:ext cx="6031026" cy="600535"/>
      </dsp:txXfrm>
    </dsp:sp>
    <dsp:sp modelId="{4328E074-D62D-4799-A116-FB7DA32B34F8}">
      <dsp:nvSpPr>
        <dsp:cNvPr id="0" name=""/>
        <dsp:cNvSpPr/>
      </dsp:nvSpPr>
      <dsp:spPr>
        <a:xfrm>
          <a:off x="0" y="1736619"/>
          <a:ext cx="6096000" cy="666384"/>
        </a:xfrm>
        <a:prstGeom prst="roundRect">
          <a:avLst/>
        </a:prstGeom>
        <a:gradFill rotWithShape="0">
          <a:gsLst>
            <a:gs pos="100000">
              <a:srgbClr val="7CBF33"/>
            </a:gs>
            <a:gs pos="19000">
              <a:srgbClr val="3C7313"/>
            </a:gs>
            <a:gs pos="0">
              <a:srgbClr val="2D4E0F"/>
            </a:gs>
          </a:gsLst>
          <a:lin ang="27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noProof="0" dirty="0" smtClean="0">
              <a:solidFill>
                <a:schemeClr val="bg1"/>
              </a:solidFill>
            </a:rPr>
            <a:t>Focal areas</a:t>
          </a:r>
          <a:endParaRPr lang="en-US" sz="2000" b="1" kern="1200" noProof="0" dirty="0">
            <a:solidFill>
              <a:schemeClr val="bg1"/>
            </a:solidFill>
          </a:endParaRPr>
        </a:p>
      </dsp:txBody>
      <dsp:txXfrm>
        <a:off x="32530" y="1769149"/>
        <a:ext cx="6030940" cy="601324"/>
      </dsp:txXfrm>
    </dsp:sp>
    <dsp:sp modelId="{4E121B16-A360-4DC2-BE86-4E49E2F7F854}">
      <dsp:nvSpPr>
        <dsp:cNvPr id="0" name=""/>
        <dsp:cNvSpPr/>
      </dsp:nvSpPr>
      <dsp:spPr>
        <a:xfrm>
          <a:off x="0" y="885911"/>
          <a:ext cx="6096000" cy="666384"/>
        </a:xfrm>
        <a:prstGeom prst="roundRect">
          <a:avLst/>
        </a:prstGeom>
        <a:gradFill rotWithShape="0">
          <a:gsLst>
            <a:gs pos="100000">
              <a:srgbClr val="7CBF33"/>
            </a:gs>
            <a:gs pos="19000">
              <a:srgbClr val="3C7313"/>
            </a:gs>
            <a:gs pos="0">
              <a:srgbClr val="2D4E0F"/>
            </a:gs>
          </a:gsLst>
          <a:lin ang="27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noProof="0" dirty="0" smtClean="0">
              <a:solidFill>
                <a:schemeClr val="bg1"/>
              </a:solidFill>
            </a:rPr>
            <a:t>Continuous work with IFAS/ICSD and Central Asian countries</a:t>
          </a:r>
          <a:endParaRPr lang="en-US" sz="2000" b="1" kern="1200" noProof="0" dirty="0">
            <a:solidFill>
              <a:schemeClr val="bg1"/>
            </a:solidFill>
          </a:endParaRPr>
        </a:p>
      </dsp:txBody>
      <dsp:txXfrm>
        <a:off x="32530" y="918441"/>
        <a:ext cx="6030940" cy="6013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3A9377-9EA9-4E5E-857D-32406A34A17B}" type="datetimeFigureOut">
              <a:rPr lang="en-GB" smtClean="0"/>
              <a:t>15/06/2015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44300F-43C3-4A16-8EF8-1645520A3A18}" type="slidenum">
              <a:rPr lang="en-GB" smtClean="0"/>
              <a:t>‹#›</a:t>
            </a:fld>
            <a:endParaRPr lang="en-GB"/>
          </a:p>
        </p:txBody>
      </p:sp>
    </p:spTree>
    <p:extLst>
      <p:ext uri="{BB962C8B-B14F-4D97-AF65-F5344CB8AC3E}">
        <p14:creationId xmlns:p14="http://schemas.microsoft.com/office/powerpoint/2010/main" val="18939290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B6256-18C2-4E7C-A540-6F2CFD65FCDE}" type="datetimeFigureOut">
              <a:rPr lang="en-GB" smtClean="0"/>
              <a:t>15/06/2015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BC25E-58E6-4F1B-A234-F9C8F14A04E8}" type="slidenum">
              <a:rPr lang="en-GB" smtClean="0"/>
              <a:t>‹#›</a:t>
            </a:fld>
            <a:endParaRPr lang="en-GB"/>
          </a:p>
        </p:txBody>
      </p:sp>
    </p:spTree>
    <p:extLst>
      <p:ext uri="{BB962C8B-B14F-4D97-AF65-F5344CB8AC3E}">
        <p14:creationId xmlns:p14="http://schemas.microsoft.com/office/powerpoint/2010/main" val="35509990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txBox="1">
            <a:spLocks noGrp="1" noChangeArrowheads="1"/>
          </p:cNvSpPr>
          <p:nvPr/>
        </p:nvSpPr>
        <p:spPr bwMode="auto">
          <a:xfrm>
            <a:off x="3883852" y="8686288"/>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nchor="b"/>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01EE8F40-4994-49D0-85F0-2C93CE37B706}" type="slidenum">
              <a:rPr lang="en-US" altLang="en-US" sz="1300">
                <a:ea typeface="ヒラギノ角ゴ Pro W3" charset="-128"/>
              </a:rPr>
              <a:pPr algn="r" eaLnBrk="1" hangingPunct="1">
                <a:spcBef>
                  <a:spcPct val="0"/>
                </a:spcBef>
              </a:pPr>
              <a:t>1</a:t>
            </a:fld>
            <a:endParaRPr lang="en-US" altLang="en-US" sz="1300">
              <a:ea typeface="ヒラギノ角ゴ Pro W3" charset="-128"/>
            </a:endParaRPr>
          </a:p>
        </p:txBody>
      </p:sp>
      <p:sp>
        <p:nvSpPr>
          <p:cNvPr id="16388" name="Slide Image Placeholder 1"/>
          <p:cNvSpPr>
            <a:spLocks noGrp="1" noRot="1" noChangeAspect="1" noTextEdit="1"/>
          </p:cNvSpPr>
          <p:nvPr>
            <p:ph type="sldImg"/>
          </p:nvPr>
        </p:nvSpPr>
        <p:spPr>
          <a:xfrm>
            <a:off x="2239963" y="0"/>
            <a:ext cx="2735262" cy="2051050"/>
          </a:xfrm>
          <a:ln/>
        </p:spPr>
      </p:sp>
      <p:sp>
        <p:nvSpPr>
          <p:cNvPr id="16389" name="Notes Placeholder 2"/>
          <p:cNvSpPr>
            <a:spLocks noGrp="1"/>
          </p:cNvSpPr>
          <p:nvPr>
            <p:ph type="body" idx="1"/>
          </p:nvPr>
        </p:nvSpPr>
        <p:spPr>
          <a:xfrm>
            <a:off x="352350" y="2156950"/>
            <a:ext cx="6153301" cy="6605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lstStyle/>
          <a:p>
            <a:pPr eaLnBrk="1" hangingPunct="1">
              <a:lnSpc>
                <a:spcPct val="70000"/>
              </a:lnSpc>
            </a:pPr>
            <a:endParaRPr lang="en-US" altLang="en-US" sz="300" dirty="0" smtClean="0">
              <a:ea typeface="ＭＳ Ｐゴシック" pitchFamily="34" charset="-128"/>
            </a:endParaRPr>
          </a:p>
        </p:txBody>
      </p:sp>
      <p:sp>
        <p:nvSpPr>
          <p:cNvPr id="16390" name="Slide Number Placeholder 3"/>
          <p:cNvSpPr txBox="1">
            <a:spLocks noGrp="1"/>
          </p:cNvSpPr>
          <p:nvPr/>
        </p:nvSpPr>
        <p:spPr bwMode="auto">
          <a:xfrm>
            <a:off x="3885453" y="8687751"/>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nchor="b"/>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spcBef>
                <a:spcPct val="0"/>
              </a:spcBef>
            </a:pPr>
            <a:fld id="{A2D3AC63-FF13-4A74-84E9-76CFB313E45A}" type="slidenum">
              <a:rPr lang="en-US" altLang="ko-KR" sz="1300">
                <a:latin typeface="Times New Roman" pitchFamily="18" charset="0"/>
                <a:ea typeface="Gulim" pitchFamily="34" charset="-127"/>
              </a:rPr>
              <a:pPr algn="r">
                <a:spcBef>
                  <a:spcPct val="0"/>
                </a:spcBef>
              </a:pPr>
              <a:t>1</a:t>
            </a:fld>
            <a:endParaRPr lang="en-US" altLang="ko-KR" sz="1300">
              <a:latin typeface="Times New Roman" pitchFamily="18" charset="0"/>
              <a:ea typeface="Gulim" pitchFamily="34" charset="-127"/>
            </a:endParaRPr>
          </a:p>
        </p:txBody>
      </p:sp>
    </p:spTree>
    <p:extLst>
      <p:ext uri="{BB962C8B-B14F-4D97-AF65-F5344CB8AC3E}">
        <p14:creationId xmlns:p14="http://schemas.microsoft.com/office/powerpoint/2010/main" val="392355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16188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83007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82556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3852" y="8686288"/>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E9C96826-487F-4F59-B9C9-9D9AC2F5AE51}" type="slidenum">
              <a:rPr lang="en-US" altLang="en-US" sz="1300">
                <a:solidFill>
                  <a:srgbClr val="000000"/>
                </a:solidFill>
              </a:rPr>
              <a:pPr algn="r" eaLnBrk="1" hangingPunct="1">
                <a:spcBef>
                  <a:spcPct val="0"/>
                </a:spcBef>
              </a:pPr>
              <a:t>13</a:t>
            </a:fld>
            <a:endParaRPr lang="en-US" altLang="en-US" sz="1300">
              <a:solidFill>
                <a:srgbClr val="000000"/>
              </a:solidFill>
            </a:endParaRPr>
          </a:p>
        </p:txBody>
      </p:sp>
      <p:sp>
        <p:nvSpPr>
          <p:cNvPr id="28675" name="Rectangle 7"/>
          <p:cNvSpPr txBox="1">
            <a:spLocks noGrp="1" noChangeArrowheads="1"/>
          </p:cNvSpPr>
          <p:nvPr/>
        </p:nvSpPr>
        <p:spPr bwMode="auto">
          <a:xfrm>
            <a:off x="3883852" y="8686288"/>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nchor="b"/>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827E7507-825F-4615-9CFD-48D81985484A}" type="slidenum">
              <a:rPr lang="en-US" altLang="en-US" sz="1300">
                <a:solidFill>
                  <a:srgbClr val="000000"/>
                </a:solidFill>
                <a:ea typeface="ヒラギノ角ゴ Pro W3" charset="-128"/>
              </a:rPr>
              <a:pPr algn="r" eaLnBrk="1" hangingPunct="1">
                <a:spcBef>
                  <a:spcPct val="0"/>
                </a:spcBef>
              </a:pPr>
              <a:t>13</a:t>
            </a:fld>
            <a:endParaRPr lang="en-US" altLang="en-US" sz="1300">
              <a:solidFill>
                <a:srgbClr val="000000"/>
              </a:solidFill>
              <a:ea typeface="ヒラギノ角ゴ Pro W3" charset="-128"/>
            </a:endParaRPr>
          </a:p>
        </p:txBody>
      </p:sp>
      <p:sp>
        <p:nvSpPr>
          <p:cNvPr id="28676" name="Slide Image Placeholder 1"/>
          <p:cNvSpPr>
            <a:spLocks noGrp="1" noRot="1" noChangeAspect="1" noTextEdit="1"/>
          </p:cNvSpPr>
          <p:nvPr>
            <p:ph type="sldImg"/>
          </p:nvPr>
        </p:nvSpPr>
        <p:spPr>
          <a:xfrm>
            <a:off x="2239963" y="0"/>
            <a:ext cx="2735262" cy="2051050"/>
          </a:xfrm>
          <a:ln/>
        </p:spPr>
      </p:sp>
      <p:sp>
        <p:nvSpPr>
          <p:cNvPr id="28677" name="Notes Placeholder 2"/>
          <p:cNvSpPr>
            <a:spLocks noGrp="1"/>
          </p:cNvSpPr>
          <p:nvPr>
            <p:ph type="body" idx="1"/>
          </p:nvPr>
        </p:nvSpPr>
        <p:spPr>
          <a:xfrm>
            <a:off x="352350" y="2156950"/>
            <a:ext cx="6153301" cy="6605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lstStyle/>
          <a:p>
            <a:pPr eaLnBrk="1" hangingPunct="1">
              <a:lnSpc>
                <a:spcPct val="70000"/>
              </a:lnSpc>
            </a:pPr>
            <a:r>
              <a:rPr lang="en-US" altLang="en-US" sz="1000" dirty="0" smtClean="0">
                <a:ea typeface="ＭＳ Ｐゴシック" pitchFamily="34" charset="-128"/>
              </a:rPr>
              <a:t>Contact </a:t>
            </a:r>
            <a:r>
              <a:rPr lang="en-US" altLang="en-US" sz="1000" dirty="0">
                <a:ea typeface="ＭＳ Ｐゴシック" pitchFamily="34" charset="-128"/>
              </a:rPr>
              <a:t>details :</a:t>
            </a:r>
          </a:p>
          <a:p>
            <a:pPr eaLnBrk="1" hangingPunct="1">
              <a:lnSpc>
                <a:spcPct val="70000"/>
              </a:lnSpc>
            </a:pPr>
            <a:r>
              <a:rPr lang="en-US" altLang="en-US" sz="1000" dirty="0">
                <a:ea typeface="ＭＳ Ｐゴシック" pitchFamily="34" charset="-128"/>
              </a:rPr>
              <a:t>Natalia Alexeeva​</a:t>
            </a:r>
          </a:p>
          <a:p>
            <a:pPr eaLnBrk="1" hangingPunct="1">
              <a:lnSpc>
                <a:spcPct val="70000"/>
              </a:lnSpc>
            </a:pPr>
            <a:r>
              <a:rPr lang="en-US" altLang="en-US" sz="1000" dirty="0">
                <a:ea typeface="ＭＳ Ｐゴシック" pitchFamily="34" charset="-128"/>
              </a:rPr>
              <a:t>Office for Central Asia​</a:t>
            </a:r>
          </a:p>
          <a:p>
            <a:pPr eaLnBrk="1" hangingPunct="1">
              <a:lnSpc>
                <a:spcPct val="70000"/>
              </a:lnSpc>
            </a:pPr>
            <a:r>
              <a:rPr lang="en-US" altLang="en-US" sz="1000" dirty="0">
                <a:ea typeface="ＭＳ Ｐゴシック" pitchFamily="34" charset="-128"/>
              </a:rPr>
              <a:t>UNEP Regional Office for Europe ​</a:t>
            </a:r>
          </a:p>
          <a:p>
            <a:pPr eaLnBrk="1" hangingPunct="1">
              <a:lnSpc>
                <a:spcPct val="70000"/>
              </a:lnSpc>
            </a:pPr>
            <a:r>
              <a:rPr lang="en-US" altLang="en-US" sz="1000" dirty="0">
                <a:ea typeface="ＭＳ Ｐゴシック" pitchFamily="34" charset="-128"/>
              </a:rPr>
              <a:t>Natalia.alexeeva@unep.org</a:t>
            </a:r>
          </a:p>
          <a:p>
            <a:pPr eaLnBrk="1" hangingPunct="1">
              <a:lnSpc>
                <a:spcPct val="70000"/>
              </a:lnSpc>
            </a:pPr>
            <a:r>
              <a:rPr lang="en-US" altLang="en-US" sz="1000" dirty="0">
                <a:ea typeface="ＭＳ Ｐゴシック" pitchFamily="34" charset="-128"/>
              </a:rPr>
              <a:t>www.unep.org</a:t>
            </a:r>
          </a:p>
        </p:txBody>
      </p:sp>
      <p:sp>
        <p:nvSpPr>
          <p:cNvPr id="28678" name="Slide Number Placeholder 3"/>
          <p:cNvSpPr txBox="1">
            <a:spLocks noGrp="1"/>
          </p:cNvSpPr>
          <p:nvPr/>
        </p:nvSpPr>
        <p:spPr bwMode="auto">
          <a:xfrm>
            <a:off x="3885453" y="8687751"/>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nchor="b"/>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spcBef>
                <a:spcPct val="0"/>
              </a:spcBef>
            </a:pPr>
            <a:fld id="{9D496B30-61C3-4E2F-8640-A4DB204B69B1}" type="slidenum">
              <a:rPr lang="en-US" altLang="ko-KR" sz="1300">
                <a:solidFill>
                  <a:srgbClr val="000000"/>
                </a:solidFill>
                <a:latin typeface="Times New Roman" pitchFamily="18" charset="0"/>
                <a:ea typeface="Gulim" pitchFamily="34" charset="-127"/>
              </a:rPr>
              <a:pPr algn="r">
                <a:spcBef>
                  <a:spcPct val="0"/>
                </a:spcBef>
              </a:pPr>
              <a:t>13</a:t>
            </a:fld>
            <a:endParaRPr lang="en-US" altLang="ko-KR" sz="1300">
              <a:solidFill>
                <a:srgbClr val="000000"/>
              </a:solidFill>
              <a:latin typeface="Times New Roman" pitchFamily="18" charset="0"/>
              <a:ea typeface="Gulim" pitchFamily="34" charset="-127"/>
            </a:endParaRPr>
          </a:p>
        </p:txBody>
      </p:sp>
    </p:spTree>
    <p:extLst>
      <p:ext uri="{BB962C8B-B14F-4D97-AF65-F5344CB8AC3E}">
        <p14:creationId xmlns:p14="http://schemas.microsoft.com/office/powerpoint/2010/main" val="428145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txBox="1">
            <a:spLocks noGrp="1" noChangeArrowheads="1"/>
          </p:cNvSpPr>
          <p:nvPr/>
        </p:nvSpPr>
        <p:spPr bwMode="auto">
          <a:xfrm>
            <a:off x="3883852" y="8686288"/>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nchor="b"/>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01EE8F40-4994-49D0-85F0-2C93CE37B706}" type="slidenum">
              <a:rPr lang="en-US" altLang="en-US" sz="1300">
                <a:ea typeface="ヒラギノ角ゴ Pro W3" charset="-128"/>
              </a:rPr>
              <a:pPr algn="r" eaLnBrk="1" hangingPunct="1">
                <a:spcBef>
                  <a:spcPct val="0"/>
                </a:spcBef>
              </a:pPr>
              <a:t>2</a:t>
            </a:fld>
            <a:endParaRPr lang="en-US" altLang="en-US" sz="1300">
              <a:ea typeface="ヒラギノ角ゴ Pro W3" charset="-128"/>
            </a:endParaRPr>
          </a:p>
        </p:txBody>
      </p:sp>
      <p:sp>
        <p:nvSpPr>
          <p:cNvPr id="16388" name="Slide Image Placeholder 1"/>
          <p:cNvSpPr>
            <a:spLocks noGrp="1" noRot="1" noChangeAspect="1" noTextEdit="1"/>
          </p:cNvSpPr>
          <p:nvPr>
            <p:ph type="sldImg"/>
          </p:nvPr>
        </p:nvSpPr>
        <p:spPr>
          <a:xfrm>
            <a:off x="2239963" y="0"/>
            <a:ext cx="2735262" cy="2051050"/>
          </a:xfrm>
          <a:ln/>
        </p:spPr>
      </p:sp>
      <p:sp>
        <p:nvSpPr>
          <p:cNvPr id="16389" name="Notes Placeholder 2"/>
          <p:cNvSpPr>
            <a:spLocks noGrp="1"/>
          </p:cNvSpPr>
          <p:nvPr>
            <p:ph type="body" idx="1"/>
          </p:nvPr>
        </p:nvSpPr>
        <p:spPr>
          <a:xfrm>
            <a:off x="352350" y="2156950"/>
            <a:ext cx="6153301" cy="6605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lstStyle/>
          <a:p>
            <a:pPr eaLnBrk="1" hangingPunct="1">
              <a:lnSpc>
                <a:spcPct val="70000"/>
              </a:lnSpc>
            </a:pPr>
            <a:endParaRPr lang="en-US" altLang="en-US" sz="300" dirty="0" smtClean="0">
              <a:ea typeface="ＭＳ Ｐゴシック" pitchFamily="34" charset="-128"/>
            </a:endParaRPr>
          </a:p>
        </p:txBody>
      </p:sp>
      <p:sp>
        <p:nvSpPr>
          <p:cNvPr id="16390" name="Slide Number Placeholder 3"/>
          <p:cNvSpPr txBox="1">
            <a:spLocks noGrp="1"/>
          </p:cNvSpPr>
          <p:nvPr/>
        </p:nvSpPr>
        <p:spPr bwMode="auto">
          <a:xfrm>
            <a:off x="3885453" y="8687751"/>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nchor="b"/>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spcBef>
                <a:spcPct val="0"/>
              </a:spcBef>
            </a:pPr>
            <a:fld id="{A2D3AC63-FF13-4A74-84E9-76CFB313E45A}" type="slidenum">
              <a:rPr lang="en-US" altLang="ko-KR" sz="1300">
                <a:latin typeface="Times New Roman" pitchFamily="18" charset="0"/>
                <a:ea typeface="Gulim" pitchFamily="34" charset="-127"/>
              </a:rPr>
              <a:pPr algn="r">
                <a:spcBef>
                  <a:spcPct val="0"/>
                </a:spcBef>
              </a:pPr>
              <a:t>2</a:t>
            </a:fld>
            <a:endParaRPr lang="en-US" altLang="ko-KR" sz="1300">
              <a:latin typeface="Times New Roman" pitchFamily="18" charset="0"/>
              <a:ea typeface="Gulim" pitchFamily="34" charset="-127"/>
            </a:endParaRPr>
          </a:p>
        </p:txBody>
      </p:sp>
    </p:spTree>
    <p:extLst>
      <p:ext uri="{BB962C8B-B14F-4D97-AF65-F5344CB8AC3E}">
        <p14:creationId xmlns:p14="http://schemas.microsoft.com/office/powerpoint/2010/main" val="6944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3852" y="8686288"/>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66788" eaLnBrk="0" hangingPunct="0">
              <a:spcBef>
                <a:spcPct val="30000"/>
              </a:spcBef>
              <a:defRPr sz="1200">
                <a:solidFill>
                  <a:schemeClr val="tx1"/>
                </a:solidFill>
                <a:latin typeface="Arial" pitchFamily="34" charset="0"/>
                <a:ea typeface="ＭＳ Ｐゴシック" pitchFamily="34" charset="-128"/>
              </a:defRPr>
            </a:lvl1pPr>
            <a:lvl2pPr marL="742950" indent="-285750" defTabSz="966788" eaLnBrk="0" hangingPunct="0">
              <a:spcBef>
                <a:spcPct val="30000"/>
              </a:spcBef>
              <a:defRPr sz="1200">
                <a:solidFill>
                  <a:schemeClr val="tx1"/>
                </a:solidFill>
                <a:latin typeface="Arial" pitchFamily="34" charset="0"/>
                <a:ea typeface="ＭＳ Ｐゴシック" pitchFamily="34" charset="-128"/>
              </a:defRPr>
            </a:lvl2pPr>
            <a:lvl3pPr marL="1143000" indent="-228600" defTabSz="966788" eaLnBrk="0" hangingPunct="0">
              <a:spcBef>
                <a:spcPct val="30000"/>
              </a:spcBef>
              <a:defRPr sz="1200">
                <a:solidFill>
                  <a:schemeClr val="tx1"/>
                </a:solidFill>
                <a:latin typeface="Arial" pitchFamily="34" charset="0"/>
                <a:ea typeface="ＭＳ Ｐゴシック" pitchFamily="34" charset="-128"/>
              </a:defRPr>
            </a:lvl3pPr>
            <a:lvl4pPr marL="1600200" indent="-228600" defTabSz="966788" eaLnBrk="0" hangingPunct="0">
              <a:spcBef>
                <a:spcPct val="30000"/>
              </a:spcBef>
              <a:defRPr sz="1200">
                <a:solidFill>
                  <a:schemeClr val="tx1"/>
                </a:solidFill>
                <a:latin typeface="Arial" pitchFamily="34" charset="0"/>
                <a:ea typeface="ＭＳ Ｐゴシック" pitchFamily="34" charset="-128"/>
              </a:defRPr>
            </a:lvl4pPr>
            <a:lvl5pPr marL="2057400" indent="-228600" defTabSz="966788" eaLnBrk="0" hangingPunct="0">
              <a:spcBef>
                <a:spcPct val="30000"/>
              </a:spcBef>
              <a:defRPr sz="1200">
                <a:solidFill>
                  <a:schemeClr val="tx1"/>
                </a:solidFill>
                <a:latin typeface="Arial" pitchFamily="34"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DA16CFFC-330A-4554-8E4F-F8C8F3ACAED6}" type="slidenum">
              <a:rPr lang="en-US" altLang="en-US" sz="1300">
                <a:solidFill>
                  <a:srgbClr val="000000"/>
                </a:solidFill>
              </a:rPr>
              <a:pPr algn="r" eaLnBrk="1" hangingPunct="1">
                <a:spcBef>
                  <a:spcPct val="0"/>
                </a:spcBef>
              </a:pPr>
              <a:t>3</a:t>
            </a:fld>
            <a:endParaRPr lang="en-US" altLang="en-US" sz="1300">
              <a:solidFill>
                <a:srgbClr val="000000"/>
              </a:solidFill>
            </a:endParaRPr>
          </a:p>
        </p:txBody>
      </p:sp>
      <p:sp>
        <p:nvSpPr>
          <p:cNvPr id="19459" name="Rectangle 7"/>
          <p:cNvSpPr txBox="1">
            <a:spLocks noGrp="1" noChangeArrowheads="1"/>
          </p:cNvSpPr>
          <p:nvPr/>
        </p:nvSpPr>
        <p:spPr bwMode="auto">
          <a:xfrm>
            <a:off x="3883852" y="8686288"/>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nchor="b"/>
          <a:lstStyle>
            <a:lvl1pPr defTabSz="966788" eaLnBrk="0" hangingPunct="0">
              <a:spcBef>
                <a:spcPct val="30000"/>
              </a:spcBef>
              <a:defRPr sz="1200">
                <a:solidFill>
                  <a:schemeClr val="tx1"/>
                </a:solidFill>
                <a:latin typeface="Arial" pitchFamily="34" charset="0"/>
                <a:ea typeface="ＭＳ Ｐゴシック" pitchFamily="34" charset="-128"/>
              </a:defRPr>
            </a:lvl1pPr>
            <a:lvl2pPr marL="742950" indent="-285750" defTabSz="966788" eaLnBrk="0" hangingPunct="0">
              <a:spcBef>
                <a:spcPct val="30000"/>
              </a:spcBef>
              <a:defRPr sz="1200">
                <a:solidFill>
                  <a:schemeClr val="tx1"/>
                </a:solidFill>
                <a:latin typeface="Arial" pitchFamily="34" charset="0"/>
                <a:ea typeface="ＭＳ Ｐゴシック" pitchFamily="34" charset="-128"/>
              </a:defRPr>
            </a:lvl2pPr>
            <a:lvl3pPr marL="1143000" indent="-228600" defTabSz="966788" eaLnBrk="0" hangingPunct="0">
              <a:spcBef>
                <a:spcPct val="30000"/>
              </a:spcBef>
              <a:defRPr sz="1200">
                <a:solidFill>
                  <a:schemeClr val="tx1"/>
                </a:solidFill>
                <a:latin typeface="Arial" pitchFamily="34" charset="0"/>
                <a:ea typeface="ＭＳ Ｐゴシック" pitchFamily="34" charset="-128"/>
              </a:defRPr>
            </a:lvl3pPr>
            <a:lvl4pPr marL="1600200" indent="-228600" defTabSz="966788" eaLnBrk="0" hangingPunct="0">
              <a:spcBef>
                <a:spcPct val="30000"/>
              </a:spcBef>
              <a:defRPr sz="1200">
                <a:solidFill>
                  <a:schemeClr val="tx1"/>
                </a:solidFill>
                <a:latin typeface="Arial" pitchFamily="34" charset="0"/>
                <a:ea typeface="ＭＳ Ｐゴシック" pitchFamily="34" charset="-128"/>
              </a:defRPr>
            </a:lvl4pPr>
            <a:lvl5pPr marL="2057400" indent="-228600" defTabSz="966788" eaLnBrk="0" hangingPunct="0">
              <a:spcBef>
                <a:spcPct val="30000"/>
              </a:spcBef>
              <a:defRPr sz="1200">
                <a:solidFill>
                  <a:schemeClr val="tx1"/>
                </a:solidFill>
                <a:latin typeface="Arial" pitchFamily="34"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27267414-F1B3-494E-B4A4-A12EBFF552BF}" type="slidenum">
              <a:rPr lang="en-US" altLang="en-US" sz="1300">
                <a:solidFill>
                  <a:srgbClr val="000000"/>
                </a:solidFill>
                <a:ea typeface="ヒラギノ角ゴ Pro W3" charset="-128"/>
              </a:rPr>
              <a:pPr algn="r" eaLnBrk="1" hangingPunct="1">
                <a:spcBef>
                  <a:spcPct val="0"/>
                </a:spcBef>
              </a:pPr>
              <a:t>3</a:t>
            </a:fld>
            <a:endParaRPr lang="en-US" altLang="en-US" sz="1300">
              <a:solidFill>
                <a:srgbClr val="000000"/>
              </a:solidFill>
              <a:ea typeface="ヒラギノ角ゴ Pro W3" charset="-128"/>
            </a:endParaRPr>
          </a:p>
        </p:txBody>
      </p:sp>
      <p:sp>
        <p:nvSpPr>
          <p:cNvPr id="19460" name="Slide Image Placeholder 1"/>
          <p:cNvSpPr>
            <a:spLocks noGrp="1" noRot="1" noChangeAspect="1" noTextEdit="1"/>
          </p:cNvSpPr>
          <p:nvPr>
            <p:ph type="sldImg"/>
          </p:nvPr>
        </p:nvSpPr>
        <p:spPr>
          <a:xfrm>
            <a:off x="2239963" y="0"/>
            <a:ext cx="2735262" cy="2051050"/>
          </a:xfrm>
          <a:ln/>
        </p:spPr>
      </p:sp>
      <p:sp>
        <p:nvSpPr>
          <p:cNvPr id="22533" name="Notes Placeholder 2"/>
          <p:cNvSpPr>
            <a:spLocks noGrp="1"/>
          </p:cNvSpPr>
          <p:nvPr>
            <p:ph type="body" idx="1"/>
          </p:nvPr>
        </p:nvSpPr>
        <p:spPr>
          <a:xfrm>
            <a:off x="352350" y="2156950"/>
            <a:ext cx="6153301" cy="660538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lstStyle/>
          <a:p>
            <a:pPr eaLnBrk="1" hangingPunct="1">
              <a:lnSpc>
                <a:spcPct val="70000"/>
              </a:lnSpc>
              <a:defRPr/>
            </a:pPr>
            <a:r>
              <a:rPr lang="en-US" altLang="en-US" sz="1000" dirty="0">
                <a:ea typeface="ＭＳ Ｐゴシック" pitchFamily="34" charset="-128"/>
              </a:rPr>
              <a:t>Facing all these major environmental challenges UNEP has been an active and trusted actor in Central Asia for a long time. It started its involvement in the early 2000s and has been engaged ever since. It has always been of great importance to UNEP to work together with local partners. Hence close relationships have been formed with relevant environmental actors from the region </a:t>
            </a:r>
            <a:r>
              <a:rPr lang="en-US" altLang="en-US" sz="1000" dirty="0">
                <a:solidFill>
                  <a:srgbClr val="000000"/>
                </a:solidFill>
                <a:ea typeface="ＭＳ Ｐゴシック" pitchFamily="34" charset="-128"/>
              </a:rPr>
              <a:t>for example with the Interstate Commission for Sustainable Development</a:t>
            </a:r>
            <a:r>
              <a:rPr lang="en-US" altLang="en-US" sz="1000" dirty="0">
                <a:ea typeface="ＭＳ Ｐゴシック" pitchFamily="34" charset="-128"/>
              </a:rPr>
              <a:t>. Together with these partners UNEP mainly engages in the areas Green Economy, Environmental Governance, Chemicals and Waste and Ecosystems</a:t>
            </a:r>
          </a:p>
          <a:p>
            <a:pPr eaLnBrk="1" hangingPunct="1">
              <a:lnSpc>
                <a:spcPct val="70000"/>
              </a:lnSpc>
              <a:defRPr/>
            </a:pPr>
            <a:endParaRPr lang="en-US" altLang="en-US" sz="1000" dirty="0">
              <a:ea typeface="ＭＳ Ｐゴシック" pitchFamily="34" charset="-128"/>
            </a:endParaRPr>
          </a:p>
          <a:p>
            <a:pPr eaLnBrk="1" hangingPunct="1">
              <a:lnSpc>
                <a:spcPct val="70000"/>
              </a:lnSpc>
              <a:defRPr/>
            </a:pPr>
            <a:r>
              <a:rPr lang="en-US" altLang="en-US" sz="1000" dirty="0">
                <a:ea typeface="ＭＳ Ｐゴシック" pitchFamily="34" charset="-128"/>
              </a:rPr>
              <a:t>Examples of regional initiatives:</a:t>
            </a:r>
          </a:p>
          <a:p>
            <a:pPr marL="342865" indent="-342865">
              <a:buFontTx/>
              <a:buChar char="•"/>
              <a:defRPr/>
            </a:pPr>
            <a:r>
              <a:rPr lang="en-US" altLang="en-US" sz="1000" dirty="0"/>
              <a:t>Central Asian Leadership </a:t>
            </a:r>
            <a:r>
              <a:rPr lang="en-US" altLang="en-US" sz="1000" dirty="0" err="1"/>
              <a:t>Programme</a:t>
            </a:r>
            <a:r>
              <a:rPr lang="en-US" altLang="en-US" sz="1000" dirty="0"/>
              <a:t> on Education for Sustainable Development</a:t>
            </a:r>
          </a:p>
          <a:p>
            <a:pPr marL="342865" indent="-342865">
              <a:buFontTx/>
              <a:buChar char="•"/>
              <a:defRPr/>
            </a:pPr>
            <a:r>
              <a:rPr lang="en-US" altLang="en-US" sz="1000" dirty="0"/>
              <a:t>Policy Framework for Promotion of Low Carbon Emission Societies - </a:t>
            </a:r>
            <a:r>
              <a:rPr lang="en-US" altLang="en-US" sz="1000" dirty="0">
                <a:ea typeface="ＭＳ Ｐゴシック" pitchFamily="34" charset="-128"/>
              </a:rPr>
              <a:t>Within the project “Capacity Building in Development of Policy Framework for Promotion of Low Carbon Emission Societies in Central Asia”, a network of climate change focal points and experts as well as mechanisms for the exchange of information and experiences were established to enhance institutional capacity and awareness. Furthermore plans for cleaner technologies were accepted for national implementation and increased application of improved energy performance standards was achieved. </a:t>
            </a:r>
          </a:p>
          <a:p>
            <a:pPr marL="342865" indent="-342865">
              <a:buFontTx/>
              <a:buChar char="•"/>
              <a:defRPr/>
            </a:pPr>
            <a:r>
              <a:rPr lang="en-US" altLang="en-US" sz="1000" dirty="0"/>
              <a:t>Assessment of Environment and Security Linkages in the Amu Darya River Basin</a:t>
            </a:r>
          </a:p>
          <a:p>
            <a:pPr eaLnBrk="1" hangingPunct="1">
              <a:lnSpc>
                <a:spcPct val="70000"/>
              </a:lnSpc>
              <a:defRPr/>
            </a:pPr>
            <a:endParaRPr lang="en-US" altLang="en-US" sz="1000" dirty="0">
              <a:ea typeface="ＭＳ Ｐゴシック" pitchFamily="34" charset="-128"/>
            </a:endParaRPr>
          </a:p>
          <a:p>
            <a:pPr eaLnBrk="1" hangingPunct="1">
              <a:lnSpc>
                <a:spcPct val="70000"/>
              </a:lnSpc>
              <a:defRPr/>
            </a:pPr>
            <a:r>
              <a:rPr lang="en-US" altLang="en-US" sz="1000" dirty="0">
                <a:ea typeface="ＭＳ Ｐゴシック" pitchFamily="34" charset="-128"/>
              </a:rPr>
              <a:t>Examples of country initiatives:</a:t>
            </a:r>
          </a:p>
          <a:p>
            <a:pPr marL="342865" indent="-342865">
              <a:buFontTx/>
              <a:buChar char="•"/>
              <a:defRPr/>
            </a:pPr>
            <a:r>
              <a:rPr lang="en-US" altLang="en-US" sz="1000" dirty="0"/>
              <a:t>Poverty &amp; Environment (Kyrgyzstan and Tajikistan)</a:t>
            </a:r>
          </a:p>
          <a:p>
            <a:pPr marL="342865" indent="-342865">
              <a:buFontTx/>
              <a:buChar char="•"/>
              <a:defRPr/>
            </a:pPr>
            <a:r>
              <a:rPr lang="en-US" altLang="en-US" sz="1000" dirty="0"/>
              <a:t>National Sustainable Development Strategies</a:t>
            </a:r>
          </a:p>
          <a:p>
            <a:pPr marL="342865" indent="-342865">
              <a:buFontTx/>
              <a:buChar char="•"/>
              <a:defRPr/>
            </a:pPr>
            <a:r>
              <a:rPr lang="en-US" altLang="en-US" sz="1000" dirty="0"/>
              <a:t>Environmental Impact Assessments</a:t>
            </a:r>
          </a:p>
          <a:p>
            <a:pPr marL="342865" indent="-342865">
              <a:buFontTx/>
              <a:buChar char="•"/>
              <a:defRPr/>
            </a:pPr>
            <a:r>
              <a:rPr lang="en-US" altLang="en-US" sz="1000" dirty="0"/>
              <a:t>Kyrgyz Republic Mercury Mince Closure Project</a:t>
            </a:r>
          </a:p>
          <a:p>
            <a:pPr eaLnBrk="1" hangingPunct="1">
              <a:lnSpc>
                <a:spcPct val="70000"/>
              </a:lnSpc>
              <a:defRPr/>
            </a:pPr>
            <a:endParaRPr lang="en-US" altLang="en-US" sz="1000" dirty="0">
              <a:ea typeface="ＭＳ Ｐゴシック" pitchFamily="34" charset="-128"/>
            </a:endParaRPr>
          </a:p>
        </p:txBody>
      </p:sp>
      <p:sp>
        <p:nvSpPr>
          <p:cNvPr id="19462" name="Slide Number Placeholder 3"/>
          <p:cNvSpPr txBox="1">
            <a:spLocks noGrp="1"/>
          </p:cNvSpPr>
          <p:nvPr/>
        </p:nvSpPr>
        <p:spPr bwMode="auto">
          <a:xfrm>
            <a:off x="3885453" y="8687751"/>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3" rIns="96646" bIns="48323" anchor="b"/>
          <a:lstStyle>
            <a:lvl1pPr defTabSz="966788" eaLnBrk="0" hangingPunct="0">
              <a:spcBef>
                <a:spcPct val="30000"/>
              </a:spcBef>
              <a:defRPr sz="1200">
                <a:solidFill>
                  <a:schemeClr val="tx1"/>
                </a:solidFill>
                <a:latin typeface="Arial" pitchFamily="34" charset="0"/>
                <a:ea typeface="ＭＳ Ｐゴシック" pitchFamily="34" charset="-128"/>
              </a:defRPr>
            </a:lvl1pPr>
            <a:lvl2pPr marL="742950" indent="-285750" defTabSz="966788" eaLnBrk="0" hangingPunct="0">
              <a:spcBef>
                <a:spcPct val="30000"/>
              </a:spcBef>
              <a:defRPr sz="1200">
                <a:solidFill>
                  <a:schemeClr val="tx1"/>
                </a:solidFill>
                <a:latin typeface="Arial" pitchFamily="34" charset="0"/>
                <a:ea typeface="ＭＳ Ｐゴシック" pitchFamily="34" charset="-128"/>
              </a:defRPr>
            </a:lvl2pPr>
            <a:lvl3pPr marL="1143000" indent="-228600" defTabSz="966788" eaLnBrk="0" hangingPunct="0">
              <a:spcBef>
                <a:spcPct val="30000"/>
              </a:spcBef>
              <a:defRPr sz="1200">
                <a:solidFill>
                  <a:schemeClr val="tx1"/>
                </a:solidFill>
                <a:latin typeface="Arial" pitchFamily="34" charset="0"/>
                <a:ea typeface="ＭＳ Ｐゴシック" pitchFamily="34" charset="-128"/>
              </a:defRPr>
            </a:lvl3pPr>
            <a:lvl4pPr marL="1600200" indent="-228600" defTabSz="966788" eaLnBrk="0" hangingPunct="0">
              <a:spcBef>
                <a:spcPct val="30000"/>
              </a:spcBef>
              <a:defRPr sz="1200">
                <a:solidFill>
                  <a:schemeClr val="tx1"/>
                </a:solidFill>
                <a:latin typeface="Arial" pitchFamily="34" charset="0"/>
                <a:ea typeface="ＭＳ Ｐゴシック" pitchFamily="34" charset="-128"/>
              </a:defRPr>
            </a:lvl4pPr>
            <a:lvl5pPr marL="2057400" indent="-228600" defTabSz="966788" eaLnBrk="0" hangingPunct="0">
              <a:spcBef>
                <a:spcPct val="30000"/>
              </a:spcBef>
              <a:defRPr sz="1200">
                <a:solidFill>
                  <a:schemeClr val="tx1"/>
                </a:solidFill>
                <a:latin typeface="Arial" pitchFamily="34"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a:spcBef>
                <a:spcPct val="0"/>
              </a:spcBef>
            </a:pPr>
            <a:fld id="{A3B8BE37-8A6D-4BBC-838A-D52BCF23A857}" type="slidenum">
              <a:rPr lang="en-US" altLang="ko-KR" sz="1300">
                <a:solidFill>
                  <a:srgbClr val="000000"/>
                </a:solidFill>
                <a:latin typeface="Times New Roman" pitchFamily="18" charset="0"/>
                <a:ea typeface="Gulim" pitchFamily="34" charset="-127"/>
              </a:rPr>
              <a:pPr algn="r">
                <a:spcBef>
                  <a:spcPct val="0"/>
                </a:spcBef>
              </a:pPr>
              <a:t>3</a:t>
            </a:fld>
            <a:endParaRPr lang="en-US" altLang="ko-KR" sz="1300">
              <a:solidFill>
                <a:srgbClr val="000000"/>
              </a:solidFill>
              <a:latin typeface="Times New Roman" pitchFamily="18" charset="0"/>
              <a:ea typeface="Gulim" pitchFamily="34" charset="-127"/>
            </a:endParaRPr>
          </a:p>
        </p:txBody>
      </p:sp>
    </p:spTree>
    <p:extLst>
      <p:ext uri="{BB962C8B-B14F-4D97-AF65-F5344CB8AC3E}">
        <p14:creationId xmlns:p14="http://schemas.microsoft.com/office/powerpoint/2010/main" val="63570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212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59262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Interaction with CTCN: what kind of interaction?</a:t>
            </a:r>
            <a:endParaRPr lang="de-DE"/>
          </a:p>
        </p:txBody>
      </p:sp>
    </p:spTree>
    <p:extLst>
      <p:ext uri="{BB962C8B-B14F-4D97-AF65-F5344CB8AC3E}">
        <p14:creationId xmlns:p14="http://schemas.microsoft.com/office/powerpoint/2010/main" val="91586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Project</a:t>
            </a:r>
            <a:r>
              <a:rPr lang="en-GB" baseline="0" dirty="0" smtClean="0"/>
              <a:t> info: </a:t>
            </a:r>
            <a:r>
              <a:rPr lang="en-GB" dirty="0" smtClean="0"/>
              <a:t>http://www.iaea.org/inis/collection/NCLCollectionStore/_Public/45/086/45086151.pdf</a:t>
            </a:r>
            <a:endParaRPr lang="en-GB" dirty="0"/>
          </a:p>
        </p:txBody>
      </p:sp>
    </p:spTree>
    <p:extLst>
      <p:ext uri="{BB962C8B-B14F-4D97-AF65-F5344CB8AC3E}">
        <p14:creationId xmlns:p14="http://schemas.microsoft.com/office/powerpoint/2010/main" val="126593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Benchmark sites (geographic point of reference reflecting the major issues and trends of climate change impact) in </a:t>
            </a:r>
            <a:r>
              <a:rPr lang="en-GB" sz="1200" b="1" i="0" u="none" strike="noStrike" kern="1200" baseline="0" dirty="0" smtClean="0">
                <a:solidFill>
                  <a:schemeClr val="tx1"/>
                </a:solidFill>
                <a:latin typeface="+mn-lt"/>
                <a:ea typeface="+mn-ea"/>
                <a:cs typeface="+mn-cs"/>
              </a:rPr>
              <a:t>Tajikistan and Kyrgyzstan</a:t>
            </a:r>
            <a:endParaRPr lang="en-GB" b="1" dirty="0"/>
          </a:p>
        </p:txBody>
      </p:sp>
    </p:spTree>
    <p:extLst>
      <p:ext uri="{BB962C8B-B14F-4D97-AF65-F5344CB8AC3E}">
        <p14:creationId xmlns:p14="http://schemas.microsoft.com/office/powerpoint/2010/main" val="1059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Methodologies:</a:t>
            </a:r>
            <a:r>
              <a:rPr lang="en-GB" sz="1200" dirty="0" smtClean="0"/>
              <a:t> </a:t>
            </a:r>
            <a:r>
              <a:rPr lang="en-GB" sz="1200" b="0" i="0" u="none" strike="noStrike" kern="1200" baseline="0" dirty="0" smtClean="0">
                <a:solidFill>
                  <a:schemeClr val="tx1"/>
                </a:solidFill>
                <a:latin typeface="+mn-lt"/>
                <a:ea typeface="+mn-ea"/>
                <a:cs typeface="+mn-cs"/>
              </a:rPr>
              <a:t>Methodologies and protocols for assessing climate change impact on cryosphere and land-water-ecosystem quality in specific polar and mountain ecosystems and proposing conservation or adaptation measures for agriculture areas.</a:t>
            </a:r>
            <a:endParaRPr lang="en-GB" sz="1200" dirty="0" smtClean="0">
              <a:ea typeface="MS PGothic" pitchFamily="34" charset="-128"/>
            </a:endParaRPr>
          </a:p>
          <a:p>
            <a:pPr>
              <a:lnSpc>
                <a:spcPct val="120000"/>
              </a:lnSpc>
              <a:buFont typeface="Wingdings" pitchFamily="2" charset="2"/>
              <a:buNone/>
              <a:defRPr/>
            </a:pPr>
            <a:r>
              <a:rPr lang="en-GB" sz="1200" b="1" dirty="0" smtClean="0">
                <a:ea typeface="MS PGothic" pitchFamily="34" charset="-128"/>
              </a:rPr>
              <a:t>Networks: </a:t>
            </a:r>
            <a:r>
              <a:rPr lang="en-GB" sz="1200" kern="1200" dirty="0" smtClean="0">
                <a:solidFill>
                  <a:schemeClr val="tx1"/>
                </a:solidFill>
                <a:effectLst/>
                <a:latin typeface="+mn-lt"/>
                <a:ea typeface="+mn-ea"/>
                <a:cs typeface="+mn-cs"/>
              </a:rPr>
              <a:t>Methodologies and protocols for assessing climate change impact on cryosphere and land-water-ecosystem quality in specific polar and mountain ecosystems and proposing conservation or adaptation measures for agriculture areas</a:t>
            </a:r>
            <a:endParaRPr lang="en-GB" sz="1200" dirty="0" smtClean="0">
              <a:ea typeface="MS PGothic" pitchFamily="34" charset="-128"/>
            </a:endParaRPr>
          </a:p>
          <a:p>
            <a:pPr>
              <a:lnSpc>
                <a:spcPct val="120000"/>
              </a:lnSpc>
              <a:buFont typeface="Wingdings" pitchFamily="2" charset="2"/>
              <a:buNone/>
              <a:defRPr/>
            </a:pPr>
            <a:r>
              <a:rPr lang="en-GB" sz="1200" b="1" dirty="0" smtClean="0"/>
              <a:t>Capacity building: </a:t>
            </a:r>
            <a:r>
              <a:rPr lang="en-GB" sz="1200" kern="1200" dirty="0" smtClean="0">
                <a:solidFill>
                  <a:schemeClr val="tx1"/>
                </a:solidFill>
                <a:effectLst/>
                <a:latin typeface="+mn-lt"/>
                <a:ea typeface="+mn-ea"/>
                <a:cs typeface="+mn-cs"/>
              </a:rPr>
              <a:t>Trained young scientists in the use of isotope and nuclear techniques to assess the impact of climate change</a:t>
            </a:r>
            <a:endParaRPr lang="en-GB" sz="1200" dirty="0" smtClean="0"/>
          </a:p>
          <a:p>
            <a:pPr>
              <a:lnSpc>
                <a:spcPct val="120000"/>
              </a:lnSpc>
              <a:buFont typeface="Wingdings" pitchFamily="2" charset="2"/>
              <a:buNone/>
              <a:defRPr/>
            </a:pPr>
            <a:r>
              <a:rPr lang="en-GB" sz="1200" dirty="0" smtClean="0"/>
              <a:t>Awareness raising: </a:t>
            </a:r>
            <a:r>
              <a:rPr lang="en-GB" sz="1200" kern="1200" dirty="0" smtClean="0">
                <a:solidFill>
                  <a:schemeClr val="tx1"/>
                </a:solidFill>
                <a:effectLst/>
                <a:latin typeface="+mn-lt"/>
                <a:ea typeface="+mn-ea"/>
                <a:cs typeface="+mn-cs"/>
              </a:rPr>
              <a:t>Improved understanding of the effects of climate change disseminated through appropriate publications, policy briefs, and through a dedicated internet platform</a:t>
            </a:r>
            <a:r>
              <a:rPr lang="en-GB" sz="1200" dirty="0" smtClean="0"/>
              <a:t> </a:t>
            </a:r>
          </a:p>
          <a:p>
            <a:pPr>
              <a:lnSpc>
                <a:spcPct val="120000"/>
              </a:lnSpc>
              <a:buFont typeface="Wingdings" pitchFamily="2" charset="2"/>
              <a:buNone/>
              <a:defRPr/>
            </a:pPr>
            <a:r>
              <a:rPr lang="en-GB" sz="1200" b="1" dirty="0" smtClean="0"/>
              <a:t>Adaptation Strategies</a:t>
            </a:r>
            <a:r>
              <a:rPr lang="en-GB" sz="1200" dirty="0" smtClean="0"/>
              <a:t>: </a:t>
            </a:r>
            <a:r>
              <a:rPr lang="en-GB" sz="1200" kern="1200" dirty="0" smtClean="0">
                <a:solidFill>
                  <a:schemeClr val="tx1"/>
                </a:solidFill>
                <a:effectLst/>
                <a:latin typeface="+mn-lt"/>
                <a:ea typeface="+mn-ea"/>
                <a:cs typeface="+mn-cs"/>
              </a:rPr>
              <a:t>Specific strategies to minimize the adverse effects of, and adapt to, reduced seasonal snow and glacier covered areas on land-</a:t>
            </a:r>
            <a:r>
              <a:rPr lang="en-GB" sz="1200" kern="1200" dirty="0" err="1" smtClean="0">
                <a:solidFill>
                  <a:schemeClr val="tx1"/>
                </a:solidFill>
                <a:effectLst/>
                <a:latin typeface="+mn-lt"/>
                <a:ea typeface="+mn-ea"/>
                <a:cs typeface="+mn-cs"/>
              </a:rPr>
              <a:t>waterecosystem</a:t>
            </a:r>
            <a:r>
              <a:rPr lang="en-GB" sz="1200" kern="1200" dirty="0" smtClean="0">
                <a:solidFill>
                  <a:schemeClr val="tx1"/>
                </a:solidFill>
                <a:effectLst/>
                <a:latin typeface="+mn-lt"/>
                <a:ea typeface="+mn-ea"/>
                <a:cs typeface="+mn-cs"/>
              </a:rPr>
              <a:t> quality in polar and mountain regions across the world</a:t>
            </a:r>
            <a:endParaRPr lang="en-GB" sz="1200" dirty="0" smtClean="0"/>
          </a:p>
          <a:p>
            <a:endParaRPr lang="en-GB" dirty="0"/>
          </a:p>
        </p:txBody>
      </p:sp>
    </p:spTree>
    <p:extLst>
      <p:ext uri="{BB962C8B-B14F-4D97-AF65-F5344CB8AC3E}">
        <p14:creationId xmlns:p14="http://schemas.microsoft.com/office/powerpoint/2010/main" val="378467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7BE525-BC01-4858-8567-F7DF3B059C2F}" type="datetimeFigureOut">
              <a:rPr lang="en-GB" smtClean="0"/>
              <a:t>15/06/2015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384516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7BE525-BC01-4858-8567-F7DF3B059C2F}" type="datetimeFigureOut">
              <a:rPr lang="en-GB" smtClean="0"/>
              <a:t>15/06/2015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340013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7BE525-BC01-4858-8567-F7DF3B059C2F}" type="datetimeFigureOut">
              <a:rPr lang="en-GB" smtClean="0"/>
              <a:t>15/06/2015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102801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7BE525-BC01-4858-8567-F7DF3B059C2F}" type="datetimeFigureOut">
              <a:rPr lang="en-GB" smtClean="0"/>
              <a:t>15/06/2015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114291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BE525-BC01-4858-8567-F7DF3B059C2F}" type="datetimeFigureOut">
              <a:rPr lang="en-GB" smtClean="0"/>
              <a:t>15/06/2015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399473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7BE525-BC01-4858-8567-F7DF3B059C2F}" type="datetimeFigureOut">
              <a:rPr lang="en-GB" smtClean="0"/>
              <a:t>15/06/2015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154290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7BE525-BC01-4858-8567-F7DF3B059C2F}" type="datetimeFigureOut">
              <a:rPr lang="en-GB" smtClean="0"/>
              <a:t>15/06/2015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243110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7BE525-BC01-4858-8567-F7DF3B059C2F}" type="datetimeFigureOut">
              <a:rPr lang="en-GB" smtClean="0"/>
              <a:t>15/06/2015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142171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BE525-BC01-4858-8567-F7DF3B059C2F}" type="datetimeFigureOut">
              <a:rPr lang="en-GB" smtClean="0"/>
              <a:t>15/06/2015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96692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BE525-BC01-4858-8567-F7DF3B059C2F}" type="datetimeFigureOut">
              <a:rPr lang="en-GB" smtClean="0"/>
              <a:t>15/06/2015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241997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BE525-BC01-4858-8567-F7DF3B059C2F}" type="datetimeFigureOut">
              <a:rPr lang="en-GB" smtClean="0"/>
              <a:t>15/06/2015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47A81-B978-49BF-98C4-FEFBF6406B4D}" type="slidenum">
              <a:rPr lang="en-GB" smtClean="0"/>
              <a:t>‹#›</a:t>
            </a:fld>
            <a:endParaRPr lang="en-GB"/>
          </a:p>
        </p:txBody>
      </p:sp>
    </p:spTree>
    <p:extLst>
      <p:ext uri="{BB962C8B-B14F-4D97-AF65-F5344CB8AC3E}">
        <p14:creationId xmlns:p14="http://schemas.microsoft.com/office/powerpoint/2010/main" val="63049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BE525-BC01-4858-8567-F7DF3B059C2F}" type="datetimeFigureOut">
              <a:rPr lang="en-GB" smtClean="0"/>
              <a:t>15/06/2015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47A81-B978-49BF-98C4-FEFBF6406B4D}" type="slidenum">
              <a:rPr lang="en-GB" smtClean="0"/>
              <a:t>‹#›</a:t>
            </a:fld>
            <a:endParaRPr lang="en-GB"/>
          </a:p>
        </p:txBody>
      </p:sp>
    </p:spTree>
    <p:extLst>
      <p:ext uri="{BB962C8B-B14F-4D97-AF65-F5344CB8AC3E}">
        <p14:creationId xmlns:p14="http://schemas.microsoft.com/office/powerpoint/2010/main" val="3432498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natalia.alexeeva@unep.org" TargetMode="External"/><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6858000" y="64611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000">
              <a:latin typeface="+mj-lt"/>
              <a:ea typeface="ヒラギノ角ゴ Pro W3" charset="-128"/>
            </a:endParaRPr>
          </a:p>
        </p:txBody>
      </p:sp>
      <p:sp>
        <p:nvSpPr>
          <p:cNvPr id="2052" name="Rectangle 12"/>
          <p:cNvSpPr>
            <a:spLocks noChangeArrowheads="1"/>
          </p:cNvSpPr>
          <p:nvPr/>
        </p:nvSpPr>
        <p:spPr bwMode="auto">
          <a:xfrm>
            <a:off x="1905000" y="1752600"/>
            <a:ext cx="403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000">
                <a:solidFill>
                  <a:srgbClr val="000000"/>
                </a:solidFill>
                <a:latin typeface="+mj-lt"/>
                <a:ea typeface="ヒラギノ角ゴ Pro W3" charset="-128"/>
              </a:rPr>
              <a:t>.</a:t>
            </a:r>
          </a:p>
        </p:txBody>
      </p:sp>
      <p:sp>
        <p:nvSpPr>
          <p:cNvPr id="2053"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2000">
              <a:latin typeface="+mj-lt"/>
              <a:ea typeface="ヒラギノ角ゴ Pro W3" charset="-128"/>
            </a:endParaRPr>
          </a:p>
        </p:txBody>
      </p:sp>
      <p:pic>
        <p:nvPicPr>
          <p:cNvPr id="205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260648"/>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2"/>
          <p:cNvSpPr txBox="1">
            <a:spLocks noChangeArrowheads="1"/>
          </p:cNvSpPr>
          <p:nvPr/>
        </p:nvSpPr>
        <p:spPr bwMode="auto">
          <a:xfrm>
            <a:off x="214240" y="504448"/>
            <a:ext cx="735935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2600" b="1" dirty="0" smtClean="0">
                <a:solidFill>
                  <a:srgbClr val="0E3C5A"/>
                </a:solidFill>
                <a:latin typeface="+mj-lt"/>
              </a:rPr>
              <a:t>UNEP’s work on mountain ecosystems in </a:t>
            </a:r>
            <a:br>
              <a:rPr lang="en-US" altLang="en-US" sz="2600" b="1" dirty="0" smtClean="0">
                <a:solidFill>
                  <a:srgbClr val="0E3C5A"/>
                </a:solidFill>
                <a:latin typeface="+mj-lt"/>
              </a:rPr>
            </a:br>
            <a:r>
              <a:rPr lang="en-US" altLang="en-US" sz="2600" b="1" dirty="0" smtClean="0">
                <a:solidFill>
                  <a:srgbClr val="0E3C5A"/>
                </a:solidFill>
                <a:latin typeface="+mj-lt"/>
              </a:rPr>
              <a:t>Central Asia</a:t>
            </a:r>
            <a:r>
              <a:rPr lang="en-US" altLang="en-US" sz="2600" b="1" dirty="0">
                <a:solidFill>
                  <a:srgbClr val="0E3C5A"/>
                </a:solidFill>
                <a:latin typeface="+mj-lt"/>
              </a:rPr>
              <a:t> </a:t>
            </a:r>
            <a:r>
              <a:rPr lang="en-US" altLang="en-US" sz="2600" b="1" dirty="0" smtClean="0">
                <a:solidFill>
                  <a:srgbClr val="0E3C5A"/>
                </a:solidFill>
                <a:latin typeface="+mj-lt"/>
              </a:rPr>
              <a:t>– An update</a:t>
            </a:r>
            <a:endParaRPr lang="en-US" altLang="en-US" sz="2600" b="1" dirty="0">
              <a:solidFill>
                <a:srgbClr val="0E3C5A"/>
              </a:solidFill>
              <a:latin typeface="+mj-lt"/>
            </a:endParaRPr>
          </a:p>
        </p:txBody>
      </p:sp>
      <p:sp>
        <p:nvSpPr>
          <p:cNvPr id="2057" name="TextBox 3"/>
          <p:cNvSpPr txBox="1">
            <a:spLocks noChangeArrowheads="1"/>
          </p:cNvSpPr>
          <p:nvPr/>
        </p:nvSpPr>
        <p:spPr bwMode="auto">
          <a:xfrm>
            <a:off x="1874615" y="1659731"/>
            <a:ext cx="4283241"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en-US" sz="2200" i="1" dirty="0" smtClean="0">
                <a:solidFill>
                  <a:srgbClr val="0E3C5A"/>
                </a:solidFill>
                <a:latin typeface="+mj-lt"/>
              </a:rPr>
              <a:t>Meeting of the ICSD, </a:t>
            </a:r>
          </a:p>
          <a:p>
            <a:pPr algn="ctr" eaLnBrk="1" hangingPunct="1">
              <a:spcBef>
                <a:spcPct val="0"/>
              </a:spcBef>
              <a:buFontTx/>
              <a:buNone/>
            </a:pPr>
            <a:r>
              <a:rPr lang="fr-CH" altLang="en-US" sz="2200" i="1" dirty="0" err="1" smtClean="0">
                <a:solidFill>
                  <a:srgbClr val="0E3C5A"/>
                </a:solidFill>
                <a:latin typeface="+mj-lt"/>
              </a:rPr>
              <a:t>Aşgabat</a:t>
            </a:r>
            <a:r>
              <a:rPr lang="fr-CH" altLang="en-US" sz="2200" i="1" dirty="0">
                <a:solidFill>
                  <a:srgbClr val="0E3C5A"/>
                </a:solidFill>
                <a:latin typeface="+mj-lt"/>
              </a:rPr>
              <a:t>, </a:t>
            </a:r>
            <a:r>
              <a:rPr lang="fr-CH" altLang="en-US" sz="2200" i="1" dirty="0" smtClean="0">
                <a:solidFill>
                  <a:srgbClr val="0E3C5A"/>
                </a:solidFill>
                <a:latin typeface="+mj-lt"/>
              </a:rPr>
              <a:t>16 </a:t>
            </a:r>
            <a:r>
              <a:rPr lang="fr-CH" altLang="en-US" sz="2200" i="1" dirty="0" err="1" smtClean="0">
                <a:solidFill>
                  <a:srgbClr val="0E3C5A"/>
                </a:solidFill>
                <a:latin typeface="+mj-lt"/>
              </a:rPr>
              <a:t>June</a:t>
            </a:r>
            <a:r>
              <a:rPr lang="fr-CH" altLang="en-US" sz="2200" i="1" dirty="0" smtClean="0">
                <a:solidFill>
                  <a:srgbClr val="0E3C5A"/>
                </a:solidFill>
                <a:latin typeface="+mj-lt"/>
              </a:rPr>
              <a:t> 2015</a:t>
            </a:r>
          </a:p>
          <a:p>
            <a:pPr algn="ctr" eaLnBrk="1" hangingPunct="1">
              <a:spcBef>
                <a:spcPct val="0"/>
              </a:spcBef>
              <a:buFontTx/>
              <a:buNone/>
            </a:pPr>
            <a:endParaRPr lang="fr-CH" altLang="en-US" sz="2200" i="1" dirty="0">
              <a:solidFill>
                <a:srgbClr val="0E3C5A"/>
              </a:solidFill>
              <a:latin typeface="+mj-lt"/>
            </a:endParaRPr>
          </a:p>
          <a:p>
            <a:pPr algn="ctr" eaLnBrk="1" hangingPunct="1">
              <a:spcBef>
                <a:spcPct val="0"/>
              </a:spcBef>
              <a:buFontTx/>
              <a:buNone/>
            </a:pPr>
            <a:r>
              <a:rPr lang="en-GB" sz="1600" dirty="0">
                <a:solidFill>
                  <a:srgbClr val="00B0F0"/>
                </a:solidFill>
              </a:rPr>
              <a:t/>
            </a:r>
            <a:br>
              <a:rPr lang="en-GB" sz="1600" dirty="0">
                <a:solidFill>
                  <a:srgbClr val="00B0F0"/>
                </a:solidFill>
              </a:rPr>
            </a:br>
            <a:r>
              <a:rPr lang="en-GB" sz="1600" dirty="0" smtClean="0">
                <a:solidFill>
                  <a:srgbClr val="00B0F0"/>
                </a:solidFill>
              </a:rPr>
              <a:t>Ms. Natalia </a:t>
            </a:r>
            <a:r>
              <a:rPr lang="en-GB" sz="1600" dirty="0" err="1">
                <a:solidFill>
                  <a:srgbClr val="00B0F0"/>
                </a:solidFill>
              </a:rPr>
              <a:t>Alexeeva</a:t>
            </a:r>
            <a:r>
              <a:rPr lang="en-GB" sz="1600" dirty="0">
                <a:solidFill>
                  <a:srgbClr val="00B0F0"/>
                </a:solidFill>
              </a:rPr>
              <a:t/>
            </a:r>
            <a:br>
              <a:rPr lang="en-GB" sz="1600" dirty="0">
                <a:solidFill>
                  <a:srgbClr val="00B0F0"/>
                </a:solidFill>
              </a:rPr>
            </a:br>
            <a:r>
              <a:rPr lang="en-GB" sz="1600" dirty="0">
                <a:solidFill>
                  <a:srgbClr val="00B0F0"/>
                </a:solidFill>
              </a:rPr>
              <a:t>Head of Sub-Regional Office for Central Asia</a:t>
            </a:r>
            <a:br>
              <a:rPr lang="en-GB" sz="1600" dirty="0">
                <a:solidFill>
                  <a:srgbClr val="00B0F0"/>
                </a:solidFill>
              </a:rPr>
            </a:br>
            <a:r>
              <a:rPr lang="en-GB" sz="1600" dirty="0">
                <a:solidFill>
                  <a:srgbClr val="00B0F0"/>
                </a:solidFill>
              </a:rPr>
              <a:t>UNEP Regional Office for Europe</a:t>
            </a:r>
            <a:endParaRPr lang="en-GB" altLang="en-US" sz="1600" i="1" dirty="0">
              <a:solidFill>
                <a:srgbClr val="00B0F0"/>
              </a:solidFill>
              <a:latin typeface="+mj-lt"/>
            </a:endParaRPr>
          </a:p>
        </p:txBody>
      </p:sp>
      <p:pic>
        <p:nvPicPr>
          <p:cNvPr id="2058" name="Picture 28" descr="http://upload.wikimedia.org/wikipedia/en/thumb/9/9b/UNEP_logo.svg/183px-UNEP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628" y="3731618"/>
            <a:ext cx="814856" cy="95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VancouverMER_FR__0PNPAS20091227_184429_000002942085_00285_40920_1418_N1_4B37CE0B_image_0260-final_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8052" y="4957710"/>
            <a:ext cx="2079611" cy="138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opy of St Anton ARLBERG - ME LICHEM 03 20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796" y="4948804"/>
            <a:ext cx="2160240" cy="138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ieszczad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950599"/>
            <a:ext cx="2217590" cy="138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corporate_PPT_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4198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50000"/>
              </a:spcBef>
              <a:buFontTx/>
              <a:buNone/>
            </a:pPr>
            <a:endParaRPr lang="en-US" altLang="en-US" sz="2000">
              <a:latin typeface="Times New Roman" pitchFamily="18" charset="0"/>
              <a:ea typeface="ヒラギノ角ゴ Pro W3"/>
              <a:cs typeface="ヒラギノ角ゴ Pro W3"/>
            </a:endParaRPr>
          </a:p>
        </p:txBody>
      </p:sp>
      <p:pic>
        <p:nvPicPr>
          <p:cNvPr id="2051"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304800"/>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corporate_PPT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7389" y="1988840"/>
            <a:ext cx="7005019" cy="4462760"/>
          </a:xfrm>
          <a:prstGeom prst="rect">
            <a:avLst/>
          </a:prstGeom>
        </p:spPr>
        <p:txBody>
          <a:bodyPr wrap="square" anchor="t">
            <a:spAutoFit/>
          </a:bodyPr>
          <a:lstStyle/>
          <a:p>
            <a:endParaRPr lang="en-GB" sz="2000" b="1" dirty="0" smtClean="0"/>
          </a:p>
          <a:p>
            <a:endParaRPr lang="en-GB" sz="2000" b="1" dirty="0" smtClean="0"/>
          </a:p>
          <a:p>
            <a:r>
              <a:rPr lang="en-GB" sz="2000" b="1" dirty="0" smtClean="0"/>
              <a:t>Duration: </a:t>
            </a:r>
            <a:r>
              <a:rPr lang="en-GB" sz="2000" dirty="0" smtClean="0"/>
              <a:t>2015-2016</a:t>
            </a:r>
          </a:p>
          <a:p>
            <a:endParaRPr lang="en-GB" sz="2000" dirty="0" smtClean="0"/>
          </a:p>
          <a:p>
            <a:r>
              <a:rPr lang="en-GB" sz="2000" b="1" dirty="0" smtClean="0">
                <a:ea typeface="MS PGothic" pitchFamily="34" charset="-128"/>
              </a:rPr>
              <a:t>Targeted regions: Global – Africa, Andes, HKH, Central Asia, etc.</a:t>
            </a:r>
            <a:endParaRPr lang="en-GB" sz="2000" b="1" dirty="0" smtClean="0"/>
          </a:p>
          <a:p>
            <a:endParaRPr lang="en-GB" sz="2000" b="1" dirty="0" smtClean="0"/>
          </a:p>
          <a:p>
            <a:r>
              <a:rPr lang="en-GB" sz="2000" b="1" dirty="0" smtClean="0"/>
              <a:t>Background: </a:t>
            </a:r>
          </a:p>
          <a:p>
            <a:pPr marL="285750" indent="-285750">
              <a:buFont typeface="Arial" panose="020B0604020202020204" pitchFamily="34" charset="0"/>
              <a:buChar char="•"/>
            </a:pPr>
            <a:r>
              <a:rPr lang="en-GB" dirty="0" smtClean="0"/>
              <a:t>Rapidly increase </a:t>
            </a:r>
            <a:r>
              <a:rPr lang="en-GB" dirty="0"/>
              <a:t> </a:t>
            </a:r>
            <a:r>
              <a:rPr lang="en-GB" dirty="0" smtClean="0"/>
              <a:t>per capita waste generation rates in the Mountain Countries due </a:t>
            </a:r>
            <a:r>
              <a:rPr lang="en-GB" dirty="0"/>
              <a:t>to </a:t>
            </a:r>
            <a:r>
              <a:rPr lang="en-GB" dirty="0" smtClean="0"/>
              <a:t>increasing tourism</a:t>
            </a:r>
            <a:r>
              <a:rPr lang="en-GB" dirty="0"/>
              <a:t>, urbanisation, extractive </a:t>
            </a:r>
            <a:r>
              <a:rPr lang="en-GB" dirty="0" smtClean="0"/>
              <a:t>industries, </a:t>
            </a:r>
            <a:r>
              <a:rPr lang="en-GB" dirty="0"/>
              <a:t>energy </a:t>
            </a:r>
            <a:r>
              <a:rPr lang="en-GB" dirty="0" smtClean="0"/>
              <a:t>production, consumption </a:t>
            </a:r>
            <a:r>
              <a:rPr lang="en-GB" dirty="0"/>
              <a:t>and changes in </a:t>
            </a:r>
            <a:r>
              <a:rPr lang="en-GB" dirty="0" smtClean="0"/>
              <a:t>lifestyles</a:t>
            </a:r>
          </a:p>
          <a:p>
            <a:pPr marL="285750" indent="-285750">
              <a:buFont typeface="Arial" panose="020B0604020202020204" pitchFamily="34" charset="0"/>
              <a:buChar char="•"/>
            </a:pPr>
            <a:r>
              <a:rPr lang="en-GB" dirty="0" smtClean="0"/>
              <a:t>Additional pressure </a:t>
            </a:r>
            <a:r>
              <a:rPr lang="en-GB" dirty="0"/>
              <a:t>on the sensitive mountain ecosystems and their people in addition to the already existing challenges (</a:t>
            </a:r>
            <a:r>
              <a:rPr lang="en-GB" dirty="0" err="1" smtClean="0"/>
              <a:t>e.g.climate</a:t>
            </a:r>
            <a:r>
              <a:rPr lang="en-GB" dirty="0" smtClean="0"/>
              <a:t> </a:t>
            </a:r>
            <a:r>
              <a:rPr lang="en-GB" dirty="0"/>
              <a:t>change, melting of </a:t>
            </a:r>
            <a:r>
              <a:rPr lang="en-GB" dirty="0" smtClean="0"/>
              <a:t>glaciers) </a:t>
            </a:r>
          </a:p>
          <a:p>
            <a:pPr marL="285750" indent="-285750">
              <a:buFont typeface="Arial" panose="020B0604020202020204" pitchFamily="34" charset="0"/>
              <a:buChar char="•"/>
            </a:pPr>
            <a:r>
              <a:rPr lang="en-GB" dirty="0" smtClean="0"/>
              <a:t>Implications of unsustainable </a:t>
            </a:r>
            <a:r>
              <a:rPr lang="en-GB" dirty="0"/>
              <a:t>management of waste </a:t>
            </a:r>
            <a:r>
              <a:rPr lang="en-GB" dirty="0" smtClean="0"/>
              <a:t>on </a:t>
            </a:r>
            <a:r>
              <a:rPr lang="en-GB" dirty="0"/>
              <a:t>the upstream </a:t>
            </a:r>
            <a:r>
              <a:rPr lang="en-GB" dirty="0" smtClean="0"/>
              <a:t>and downstream </a:t>
            </a:r>
            <a:r>
              <a:rPr lang="en-GB" dirty="0"/>
              <a:t>communities (e.g. through polluted </a:t>
            </a:r>
            <a:r>
              <a:rPr lang="en-GB" dirty="0" smtClean="0"/>
              <a:t>water-run-off)</a:t>
            </a:r>
          </a:p>
        </p:txBody>
      </p:sp>
      <p:sp>
        <p:nvSpPr>
          <p:cNvPr id="10" name="TextBox 1"/>
          <p:cNvSpPr txBox="1">
            <a:spLocks noChangeArrowheads="1"/>
          </p:cNvSpPr>
          <p:nvPr/>
        </p:nvSpPr>
        <p:spPr bwMode="auto">
          <a:xfrm>
            <a:off x="409364" y="471646"/>
            <a:ext cx="6705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en-US" altLang="en-US" sz="2600" b="1" dirty="0" smtClean="0">
                <a:solidFill>
                  <a:srgbClr val="0E3C5A"/>
                </a:solidFill>
                <a:latin typeface="+mj-lt"/>
              </a:rPr>
              <a:t>UNEP </a:t>
            </a:r>
            <a:r>
              <a:rPr lang="en-US" altLang="en-US" sz="2600" b="1" dirty="0" smtClean="0">
                <a:solidFill>
                  <a:srgbClr val="0E3C5A"/>
                </a:solidFill>
                <a:latin typeface="+mj-lt"/>
              </a:rPr>
              <a:t>Activities in Mountain Regions</a:t>
            </a:r>
          </a:p>
        </p:txBody>
      </p:sp>
      <p:grpSp>
        <p:nvGrpSpPr>
          <p:cNvPr id="11" name="Group 10"/>
          <p:cNvGrpSpPr/>
          <p:nvPr/>
        </p:nvGrpSpPr>
        <p:grpSpPr>
          <a:xfrm>
            <a:off x="477838" y="1028700"/>
            <a:ext cx="6757987" cy="792457"/>
            <a:chOff x="0" y="0"/>
            <a:chExt cx="6096000" cy="688051"/>
          </a:xfrm>
        </p:grpSpPr>
        <p:sp>
          <p:nvSpPr>
            <p:cNvPr id="12" name="Rounded Rectangle 11"/>
            <p:cNvSpPr/>
            <p:nvPr/>
          </p:nvSpPr>
          <p:spPr>
            <a:xfrm>
              <a:off x="0" y="0"/>
              <a:ext cx="6096000" cy="688051"/>
            </a:xfrm>
            <a:prstGeom prst="roundRect">
              <a:avLst/>
            </a:prstGeom>
            <a:gradFill rotWithShape="0">
              <a:gsLst>
                <a:gs pos="19000">
                  <a:srgbClr val="11496E"/>
                </a:gs>
                <a:gs pos="0">
                  <a:srgbClr val="0E3C5A"/>
                </a:gs>
                <a:gs pos="100000">
                  <a:srgbClr val="1F81C3"/>
                </a:gs>
              </a:gsLst>
              <a:lin ang="27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Rounded Rectangle 4"/>
            <p:cNvSpPr/>
            <p:nvPr/>
          </p:nvSpPr>
          <p:spPr>
            <a:xfrm>
              <a:off x="33588" y="33588"/>
              <a:ext cx="6028824" cy="6208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endParaRPr lang="fr-CH" sz="2000" b="1" kern="1200" dirty="0" smtClean="0"/>
            </a:p>
            <a:p>
              <a:pPr defTabSz="889000">
                <a:lnSpc>
                  <a:spcPct val="90000"/>
                </a:lnSpc>
                <a:spcBef>
                  <a:spcPct val="0"/>
                </a:spcBef>
                <a:spcAft>
                  <a:spcPct val="35000"/>
                </a:spcAft>
              </a:pPr>
              <a:r>
                <a:rPr lang="fr-CH" sz="2000" b="1" kern="1200" dirty="0" smtClean="0"/>
                <a:t>Key </a:t>
              </a:r>
              <a:r>
                <a:rPr lang="fr-CH" sz="2000" b="1" kern="1200" dirty="0" err="1" smtClean="0"/>
                <a:t>priority</a:t>
              </a:r>
              <a:r>
                <a:rPr lang="fr-CH" sz="2000" b="1" dirty="0" smtClean="0"/>
                <a:t>: </a:t>
              </a:r>
              <a:r>
                <a:rPr lang="fr-CH" sz="2000" b="1" dirty="0" err="1" smtClean="0"/>
                <a:t>Waste</a:t>
              </a:r>
              <a:r>
                <a:rPr lang="fr-CH" sz="2000" b="1" dirty="0" smtClean="0"/>
                <a:t> management</a:t>
              </a:r>
              <a:endParaRPr lang="en-GB" altLang="en-US" sz="2000" b="1" dirty="0" smtClean="0"/>
            </a:p>
            <a:p>
              <a:pPr lvl="0" algn="l" defTabSz="889000">
                <a:lnSpc>
                  <a:spcPct val="90000"/>
                </a:lnSpc>
                <a:spcBef>
                  <a:spcPct val="0"/>
                </a:spcBef>
                <a:spcAft>
                  <a:spcPct val="35000"/>
                </a:spcAft>
              </a:pPr>
              <a:endParaRPr lang="en-GB" sz="2000" b="1" kern="1200" dirty="0"/>
            </a:p>
          </p:txBody>
        </p:sp>
      </p:grpSp>
      <p:sp>
        <p:nvSpPr>
          <p:cNvPr id="15" name="Title 1"/>
          <p:cNvSpPr txBox="1">
            <a:spLocks/>
          </p:cNvSpPr>
          <p:nvPr/>
        </p:nvSpPr>
        <p:spPr>
          <a:xfrm>
            <a:off x="439943" y="1988840"/>
            <a:ext cx="7180057" cy="108255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400" b="1" dirty="0" smtClean="0"/>
              <a:t>Project: </a:t>
            </a:r>
            <a:r>
              <a:rPr lang="en-GB" altLang="en-US" sz="2400" dirty="0" smtClean="0"/>
              <a:t>Global</a:t>
            </a:r>
            <a:r>
              <a:rPr lang="en-GB" altLang="en-US" sz="2400" b="1" dirty="0" smtClean="0"/>
              <a:t> </a:t>
            </a:r>
            <a:r>
              <a:rPr lang="en-GB" altLang="en-US" sz="2400" dirty="0" smtClean="0"/>
              <a:t>Waste Management Outlook – Mountain Countries</a:t>
            </a:r>
          </a:p>
          <a:p>
            <a:r>
              <a:rPr lang="en-GB" altLang="en-US" sz="3200" b="1" dirty="0" smtClean="0">
                <a:solidFill>
                  <a:srgbClr val="0E3C5A"/>
                </a:solidFill>
              </a:rPr>
              <a:t> </a:t>
            </a:r>
            <a:endParaRPr lang="en-GB" altLang="en-US" sz="3200" b="1" dirty="0">
              <a:solidFill>
                <a:schemeClr val="accent1">
                  <a:lumMod val="75000"/>
                </a:schemeClr>
              </a:solidFill>
            </a:endParaRPr>
          </a:p>
        </p:txBody>
      </p:sp>
    </p:spTree>
    <p:extLst>
      <p:ext uri="{BB962C8B-B14F-4D97-AF65-F5344CB8AC3E}">
        <p14:creationId xmlns:p14="http://schemas.microsoft.com/office/powerpoint/2010/main" val="3217769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50000"/>
              </a:spcBef>
              <a:buFontTx/>
              <a:buNone/>
            </a:pPr>
            <a:endParaRPr lang="en-US" altLang="en-US" sz="2000">
              <a:latin typeface="Times New Roman" pitchFamily="18" charset="0"/>
              <a:ea typeface="ヒラギノ角ゴ Pro W3"/>
              <a:cs typeface="ヒラギノ角ゴ Pro W3"/>
            </a:endParaRPr>
          </a:p>
        </p:txBody>
      </p:sp>
      <p:pic>
        <p:nvPicPr>
          <p:cNvPr id="2051"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304800"/>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corporate_PPT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p:cNvSpPr txBox="1">
            <a:spLocks noChangeArrowheads="1"/>
          </p:cNvSpPr>
          <p:nvPr/>
        </p:nvSpPr>
        <p:spPr bwMode="auto">
          <a:xfrm>
            <a:off x="409364" y="471646"/>
            <a:ext cx="6705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en-US" altLang="en-US" sz="2600" b="1" dirty="0" smtClean="0">
                <a:solidFill>
                  <a:srgbClr val="0E3C5A"/>
                </a:solidFill>
                <a:latin typeface="+mj-lt"/>
              </a:rPr>
              <a:t>UNEP </a:t>
            </a:r>
            <a:r>
              <a:rPr lang="en-US" altLang="en-US" sz="2600" b="1" dirty="0" smtClean="0">
                <a:solidFill>
                  <a:srgbClr val="0E3C5A"/>
                </a:solidFill>
                <a:latin typeface="+mj-lt"/>
              </a:rPr>
              <a:t>Activities in Mountain Regions</a:t>
            </a:r>
          </a:p>
        </p:txBody>
      </p:sp>
      <p:sp>
        <p:nvSpPr>
          <p:cNvPr id="10" name="Rectangle 9"/>
          <p:cNvSpPr/>
          <p:nvPr/>
        </p:nvSpPr>
        <p:spPr>
          <a:xfrm>
            <a:off x="430831" y="1244600"/>
            <a:ext cx="6692556" cy="1477328"/>
          </a:xfrm>
          <a:prstGeom prst="rect">
            <a:avLst/>
          </a:prstGeom>
        </p:spPr>
        <p:txBody>
          <a:bodyPr wrap="square">
            <a:spAutoFit/>
          </a:bodyPr>
          <a:lstStyle/>
          <a:p>
            <a:r>
              <a:rPr lang="en-GB" b="1" dirty="0">
                <a:ea typeface="MS PGothic" pitchFamily="34" charset="-128"/>
              </a:rPr>
              <a:t>Objective</a:t>
            </a:r>
            <a:r>
              <a:rPr lang="en-GB" b="1" dirty="0" smtClean="0">
                <a:ea typeface="MS PGothic" pitchFamily="34" charset="-128"/>
              </a:rPr>
              <a:t>: </a:t>
            </a:r>
            <a:r>
              <a:rPr lang="en-GB" u="sng" dirty="0" smtClean="0"/>
              <a:t>In close cooperation with UNEP’s International Environmental Technology Centre (IETC) develop a highly visual Waste Management Outlook in </a:t>
            </a:r>
            <a:r>
              <a:rPr lang="en-GB" dirty="0" smtClean="0"/>
              <a:t> </a:t>
            </a:r>
            <a:r>
              <a:rPr lang="en-GB" u="sng" dirty="0" smtClean="0"/>
              <a:t>Mountain Countries including trends, challenges, policies in waste prevention, minimization and managements</a:t>
            </a:r>
            <a:r>
              <a:rPr lang="en-GB" dirty="0" smtClean="0"/>
              <a:t>	</a:t>
            </a:r>
            <a:endParaRPr lang="en-GB" u="sng" dirty="0"/>
          </a:p>
        </p:txBody>
      </p:sp>
      <p:sp>
        <p:nvSpPr>
          <p:cNvPr id="15" name="Rectangle 14"/>
          <p:cNvSpPr/>
          <p:nvPr/>
        </p:nvSpPr>
        <p:spPr>
          <a:xfrm>
            <a:off x="448490" y="2551837"/>
            <a:ext cx="7189169" cy="2031325"/>
          </a:xfrm>
          <a:prstGeom prst="rect">
            <a:avLst/>
          </a:prstGeom>
        </p:spPr>
        <p:txBody>
          <a:bodyPr wrap="square">
            <a:spAutoFit/>
          </a:bodyPr>
          <a:lstStyle/>
          <a:p>
            <a:pPr marL="171450" indent="-171450" fontAlgn="base" hangingPunct="0">
              <a:buFontTx/>
              <a:buChar char="-"/>
            </a:pPr>
            <a:endParaRPr lang="en-GB" dirty="0" smtClean="0"/>
          </a:p>
          <a:p>
            <a:pPr marL="171450" indent="-171450" fontAlgn="base" hangingPunct="0">
              <a:buFontTx/>
              <a:buChar char="-"/>
            </a:pPr>
            <a:r>
              <a:rPr lang="en-GB" dirty="0" smtClean="0"/>
              <a:t>Raise awareness on holistic approach for integrated waste management;</a:t>
            </a:r>
          </a:p>
          <a:p>
            <a:pPr marL="171450" indent="-171450" fontAlgn="base" hangingPunct="0">
              <a:buFontTx/>
              <a:buChar char="-"/>
            </a:pPr>
            <a:r>
              <a:rPr lang="en-GB" dirty="0"/>
              <a:t>C</a:t>
            </a:r>
            <a:r>
              <a:rPr lang="en-GB" dirty="0" smtClean="0"/>
              <a:t>onverting waste into a resource for growth and jobs (green economy incentives in the context of sustainable mountain development)</a:t>
            </a:r>
          </a:p>
          <a:p>
            <a:pPr marL="171450" lvl="0" indent="-171450" fontAlgn="base" hangingPunct="0">
              <a:buFontTx/>
              <a:buChar char="-"/>
            </a:pPr>
            <a:r>
              <a:rPr lang="en-GB" dirty="0" smtClean="0"/>
              <a:t>To elevate priority for policies and effective implementation to prevent waste generation leading to efficient technologies and resource conservation with a strong focus on an integrative approach</a:t>
            </a:r>
          </a:p>
        </p:txBody>
      </p:sp>
      <p:pic>
        <p:nvPicPr>
          <p:cNvPr id="9" name="Picture 8" descr="Mercury: Time to A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4761248"/>
            <a:ext cx="12922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ttp://static.guim.co.uk/sys-images/Environment/Pix/columnists/2011/9/12/1315832575592/Suzanne-blog--the-trash-d-0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681938"/>
            <a:ext cx="3312368" cy="198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76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50000"/>
              </a:spcBef>
              <a:buFontTx/>
              <a:buNone/>
            </a:pPr>
            <a:endParaRPr lang="en-US" altLang="en-US" sz="2000">
              <a:latin typeface="Times New Roman" pitchFamily="18" charset="0"/>
              <a:ea typeface="ヒラギノ角ゴ Pro W3"/>
              <a:cs typeface="ヒラギノ角ゴ Pro W3"/>
            </a:endParaRPr>
          </a:p>
        </p:txBody>
      </p:sp>
      <p:pic>
        <p:nvPicPr>
          <p:cNvPr id="2051"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304800"/>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corporate_PPT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409364" y="471646"/>
            <a:ext cx="6705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en-US" altLang="en-US" sz="2600" b="1" dirty="0" smtClean="0">
                <a:solidFill>
                  <a:srgbClr val="0E3C5A"/>
                </a:solidFill>
                <a:latin typeface="+mj-lt"/>
              </a:rPr>
              <a:t>UNEP </a:t>
            </a:r>
            <a:r>
              <a:rPr lang="en-US" altLang="en-US" sz="2600" b="1" dirty="0" smtClean="0">
                <a:solidFill>
                  <a:srgbClr val="0E3C5A"/>
                </a:solidFill>
                <a:latin typeface="+mj-lt"/>
              </a:rPr>
              <a:t>Activities in Mountain Regions</a:t>
            </a:r>
          </a:p>
        </p:txBody>
      </p:sp>
      <p:sp>
        <p:nvSpPr>
          <p:cNvPr id="8" name="Content Placeholder 2"/>
          <p:cNvSpPr txBox="1">
            <a:spLocks/>
          </p:cNvSpPr>
          <p:nvPr/>
        </p:nvSpPr>
        <p:spPr>
          <a:xfrm>
            <a:off x="492656" y="1256030"/>
            <a:ext cx="7067128" cy="43490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b="1" dirty="0" smtClean="0">
                <a:solidFill>
                  <a:schemeClr val="tx1"/>
                </a:solidFill>
                <a:latin typeface="+mj-lt"/>
                <a:ea typeface="MS PGothic" pitchFamily="34" charset="-128"/>
              </a:rPr>
              <a:t>Next steps: </a:t>
            </a:r>
          </a:p>
          <a:p>
            <a:pPr marL="285750" indent="-285750" algn="l">
              <a:buFont typeface="Arial" panose="020B0604020202020204" pitchFamily="34" charset="0"/>
              <a:buChar char="•"/>
            </a:pPr>
            <a:r>
              <a:rPr lang="en-GB" sz="1800" dirty="0" smtClean="0">
                <a:solidFill>
                  <a:schemeClr val="tx1"/>
                </a:solidFill>
                <a:latin typeface="+mj-lt"/>
                <a:ea typeface="MS PGothic" pitchFamily="34" charset="-128"/>
              </a:rPr>
              <a:t>To compile quantities of waste and its composition, covering the major sectors with projections into future;</a:t>
            </a:r>
          </a:p>
          <a:p>
            <a:pPr marL="285750" indent="-285750" algn="l">
              <a:buFont typeface="Arial" panose="020B0604020202020204" pitchFamily="34" charset="0"/>
              <a:buChar char="•"/>
            </a:pPr>
            <a:r>
              <a:rPr lang="en-GB" sz="1800" dirty="0" smtClean="0">
                <a:solidFill>
                  <a:schemeClr val="tx1"/>
                </a:solidFill>
                <a:latin typeface="+mj-lt"/>
                <a:ea typeface="MS PGothic" pitchFamily="34" charset="-128"/>
              </a:rPr>
              <a:t>To assess the implications on down-stream areas/communities </a:t>
            </a:r>
          </a:p>
          <a:p>
            <a:pPr marL="285750" indent="-285750" algn="l">
              <a:buFont typeface="Arial" panose="020B0604020202020204" pitchFamily="34" charset="0"/>
              <a:buChar char="•"/>
            </a:pPr>
            <a:r>
              <a:rPr lang="en-GB" sz="1800" dirty="0" smtClean="0">
                <a:solidFill>
                  <a:schemeClr val="tx1"/>
                </a:solidFill>
                <a:latin typeface="+mj-lt"/>
                <a:ea typeface="MS PGothic" pitchFamily="34" charset="-128"/>
              </a:rPr>
              <a:t>To assess the current waste management system (institutional framework, policies and implementation, financing mechanisms, technology and infrastructure and stakeholders’ roles and responsibilities).</a:t>
            </a:r>
          </a:p>
          <a:p>
            <a:pPr marL="285750" indent="-285750" algn="l">
              <a:buFont typeface="Arial" panose="020B0604020202020204" pitchFamily="34" charset="0"/>
              <a:buChar char="•"/>
            </a:pPr>
            <a:r>
              <a:rPr lang="en-GB" sz="1800" dirty="0" smtClean="0">
                <a:solidFill>
                  <a:schemeClr val="tx1"/>
                </a:solidFill>
                <a:latin typeface="+mj-lt"/>
                <a:ea typeface="MS PGothic" pitchFamily="34" charset="-128"/>
              </a:rPr>
              <a:t>To assess the main bottlenecks in terms of sound waste management in mountain regions </a:t>
            </a:r>
          </a:p>
          <a:p>
            <a:pPr marL="285750" indent="-285750" algn="l">
              <a:buFont typeface="Arial" panose="020B0604020202020204" pitchFamily="34" charset="0"/>
              <a:buChar char="•"/>
            </a:pPr>
            <a:r>
              <a:rPr lang="en-GB" sz="1800" dirty="0" smtClean="0">
                <a:solidFill>
                  <a:schemeClr val="tx1"/>
                </a:solidFill>
                <a:latin typeface="+mj-lt"/>
                <a:ea typeface="MS PGothic" pitchFamily="34" charset="-128"/>
              </a:rPr>
              <a:t>To define a set of recommendations to enable change </a:t>
            </a:r>
          </a:p>
          <a:p>
            <a:pPr marL="285750" indent="-285750" algn="l">
              <a:buFont typeface="Arial" panose="020B0604020202020204" pitchFamily="34" charset="0"/>
              <a:buChar char="•"/>
            </a:pPr>
            <a:r>
              <a:rPr lang="en-GB" sz="1800" dirty="0" smtClean="0">
                <a:solidFill>
                  <a:schemeClr val="tx1"/>
                </a:solidFill>
                <a:latin typeface="+mj-lt"/>
                <a:ea typeface="MS PGothic" pitchFamily="34" charset="-128"/>
              </a:rPr>
              <a:t>Presentation of Mountain Waste Outlook at UNEA in May 2016 and the World Mountain Conference (Uganda, summer 2016)</a:t>
            </a:r>
            <a:endParaRPr lang="en-AU" sz="1800" dirty="0" smtClean="0">
              <a:solidFill>
                <a:schemeClr val="tx1"/>
              </a:solidFill>
              <a:latin typeface="+mj-lt"/>
            </a:endParaRPr>
          </a:p>
          <a:p>
            <a:pPr algn="l"/>
            <a:endParaRPr lang="en-GB" sz="1800" dirty="0">
              <a:solidFill>
                <a:schemeClr val="tx1"/>
              </a:solidFill>
              <a:latin typeface="+mj-lt"/>
              <a:ea typeface="MS PGothic" pitchFamily="34" charset="-128"/>
            </a:endParaRPr>
          </a:p>
        </p:txBody>
      </p:sp>
    </p:spTree>
    <p:extLst>
      <p:ext uri="{BB962C8B-B14F-4D97-AF65-F5344CB8AC3E}">
        <p14:creationId xmlns:p14="http://schemas.microsoft.com/office/powerpoint/2010/main" val="321776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58000" y="64611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000">
              <a:solidFill>
                <a:srgbClr val="000000"/>
              </a:solidFill>
              <a:latin typeface="Times New Roman" pitchFamily="18" charset="0"/>
              <a:ea typeface="ヒラギノ角ゴ Pro W3" charset="-128"/>
            </a:endParaRPr>
          </a:p>
        </p:txBody>
      </p:sp>
      <p:sp>
        <p:nvSpPr>
          <p:cNvPr id="14339" name="Text Box 8"/>
          <p:cNvSpPr txBox="1">
            <a:spLocks noChangeArrowheads="1"/>
          </p:cNvSpPr>
          <p:nvPr/>
        </p:nvSpPr>
        <p:spPr bwMode="auto">
          <a:xfrm>
            <a:off x="7620000" y="0"/>
            <a:ext cx="1524000" cy="6858000"/>
          </a:xfrm>
          <a:prstGeom prst="rect">
            <a:avLst/>
          </a:prstGeom>
          <a:gradFill rotWithShape="0">
            <a:gsLst>
              <a:gs pos="0">
                <a:srgbClr val="0E3C5A"/>
              </a:gs>
              <a:gs pos="19200">
                <a:srgbClr val="11496E"/>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2000">
              <a:solidFill>
                <a:srgbClr val="000000"/>
              </a:solidFill>
              <a:latin typeface="Times New Roman" pitchFamily="18" charset="0"/>
              <a:ea typeface="ヒラギノ角ゴ Pro W3" charset="-128"/>
            </a:endParaRPr>
          </a:p>
        </p:txBody>
      </p:sp>
      <p:sp>
        <p:nvSpPr>
          <p:cNvPr id="14345" name="TextBox 2"/>
          <p:cNvSpPr txBox="1">
            <a:spLocks noChangeArrowheads="1"/>
          </p:cNvSpPr>
          <p:nvPr/>
        </p:nvSpPr>
        <p:spPr bwMode="auto">
          <a:xfrm>
            <a:off x="1558618" y="541036"/>
            <a:ext cx="5749686" cy="708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5000" dirty="0" err="1">
                <a:latin typeface="Calibri" panose="020F0502020204030204" pitchFamily="34" charset="0"/>
              </a:rPr>
              <a:t>Thank</a:t>
            </a:r>
            <a:r>
              <a:rPr lang="fr-BE" altLang="en-US" sz="5000" dirty="0">
                <a:latin typeface="Calibri" panose="020F0502020204030204" pitchFamily="34" charset="0"/>
              </a:rPr>
              <a:t> </a:t>
            </a:r>
            <a:r>
              <a:rPr lang="fr-BE" altLang="en-US" sz="5000" dirty="0" smtClean="0">
                <a:latin typeface="Calibri" panose="020F0502020204030204" pitchFamily="34" charset="0"/>
              </a:rPr>
              <a:t>You!</a:t>
            </a:r>
          </a:p>
          <a:p>
            <a:pPr eaLnBrk="1" hangingPunct="1">
              <a:lnSpc>
                <a:spcPct val="70000"/>
              </a:lnSpc>
              <a:buNone/>
            </a:pPr>
            <a:endParaRPr lang="en-US" altLang="en-US" sz="1800" dirty="0" smtClean="0"/>
          </a:p>
          <a:p>
            <a:pPr eaLnBrk="1" hangingPunct="1">
              <a:lnSpc>
                <a:spcPct val="70000"/>
              </a:lnSpc>
              <a:buNone/>
            </a:pPr>
            <a:endParaRPr lang="en-US" altLang="en-US" sz="1800" dirty="0"/>
          </a:p>
          <a:p>
            <a:pPr eaLnBrk="1" hangingPunct="1">
              <a:lnSpc>
                <a:spcPct val="70000"/>
              </a:lnSpc>
              <a:buNone/>
            </a:pPr>
            <a:endParaRPr lang="en-US" altLang="en-US" sz="2000" dirty="0" smtClean="0"/>
          </a:p>
          <a:p>
            <a:pPr eaLnBrk="1" hangingPunct="1">
              <a:lnSpc>
                <a:spcPct val="70000"/>
              </a:lnSpc>
              <a:buNone/>
            </a:pPr>
            <a:r>
              <a:rPr lang="en-US" altLang="en-US" sz="2000" dirty="0" smtClean="0"/>
              <a:t>Contact </a:t>
            </a:r>
            <a:r>
              <a:rPr lang="en-US" altLang="en-US" sz="2000" dirty="0"/>
              <a:t>details </a:t>
            </a:r>
            <a:r>
              <a:rPr lang="en-US" altLang="en-US" sz="2000" dirty="0" smtClean="0"/>
              <a:t>:</a:t>
            </a:r>
          </a:p>
          <a:p>
            <a:pPr eaLnBrk="1" hangingPunct="1">
              <a:lnSpc>
                <a:spcPct val="70000"/>
              </a:lnSpc>
              <a:buNone/>
            </a:pPr>
            <a:endParaRPr lang="en-GB" sz="2000" dirty="0" smtClean="0">
              <a:solidFill>
                <a:srgbClr val="00B0F0"/>
              </a:solidFill>
            </a:endParaRPr>
          </a:p>
          <a:p>
            <a:pPr eaLnBrk="1" hangingPunct="1">
              <a:lnSpc>
                <a:spcPct val="70000"/>
              </a:lnSpc>
              <a:buNone/>
            </a:pPr>
            <a:r>
              <a:rPr lang="en-GB" sz="2000" dirty="0" smtClean="0"/>
              <a:t>Ms</a:t>
            </a:r>
            <a:r>
              <a:rPr lang="en-GB" sz="2000" dirty="0"/>
              <a:t>. Natalia </a:t>
            </a:r>
            <a:r>
              <a:rPr lang="en-GB" sz="2000" dirty="0" err="1"/>
              <a:t>Alexeeva</a:t>
            </a:r>
            <a:r>
              <a:rPr lang="en-GB" sz="2000" dirty="0"/>
              <a:t/>
            </a:r>
            <a:br>
              <a:rPr lang="en-GB" sz="2000" dirty="0"/>
            </a:br>
            <a:endParaRPr lang="en-GB" sz="2000" dirty="0" smtClean="0"/>
          </a:p>
          <a:p>
            <a:pPr eaLnBrk="1" hangingPunct="1">
              <a:lnSpc>
                <a:spcPct val="70000"/>
              </a:lnSpc>
              <a:buNone/>
            </a:pPr>
            <a:r>
              <a:rPr lang="en-GB" sz="2000" dirty="0" smtClean="0"/>
              <a:t>Head </a:t>
            </a:r>
            <a:r>
              <a:rPr lang="en-GB" sz="2000" dirty="0"/>
              <a:t>of Sub-Regional Office for </a:t>
            </a:r>
            <a:r>
              <a:rPr lang="en-GB" sz="2000" dirty="0" smtClean="0"/>
              <a:t>Central </a:t>
            </a:r>
            <a:r>
              <a:rPr lang="en-GB" sz="2000" dirty="0" smtClean="0"/>
              <a:t>Asia</a:t>
            </a:r>
          </a:p>
          <a:p>
            <a:pPr eaLnBrk="1" hangingPunct="1">
              <a:lnSpc>
                <a:spcPct val="70000"/>
              </a:lnSpc>
              <a:buNone/>
            </a:pPr>
            <a:r>
              <a:rPr lang="en-GB" sz="2000" dirty="0"/>
              <a:t/>
            </a:r>
            <a:br>
              <a:rPr lang="en-GB" sz="2000" dirty="0"/>
            </a:br>
            <a:r>
              <a:rPr lang="en-GB" sz="2000" dirty="0"/>
              <a:t>UNEP Regional Office for </a:t>
            </a:r>
            <a:r>
              <a:rPr lang="en-GB" sz="2000" dirty="0" smtClean="0"/>
              <a:t>Europe</a:t>
            </a:r>
          </a:p>
          <a:p>
            <a:pPr eaLnBrk="1" hangingPunct="1">
              <a:lnSpc>
                <a:spcPct val="70000"/>
              </a:lnSpc>
              <a:buNone/>
            </a:pPr>
            <a:endParaRPr lang="en-US" altLang="en-US" sz="2000" dirty="0"/>
          </a:p>
          <a:p>
            <a:pPr eaLnBrk="1" hangingPunct="1">
              <a:lnSpc>
                <a:spcPct val="70000"/>
              </a:lnSpc>
              <a:buNone/>
            </a:pPr>
            <a:r>
              <a:rPr lang="en-US" altLang="en-US" sz="2000" dirty="0" smtClean="0">
                <a:hlinkClick r:id="rId3"/>
              </a:rPr>
              <a:t>E-mail: natalia.alexeeva@unep.org</a:t>
            </a:r>
            <a:r>
              <a:rPr lang="en-US" altLang="en-US" sz="2000" dirty="0" smtClean="0"/>
              <a:t> </a:t>
            </a:r>
            <a:endParaRPr lang="en-US" altLang="en-US" sz="2000" dirty="0"/>
          </a:p>
          <a:p>
            <a:pPr algn="ctr" eaLnBrk="1" hangingPunct="1">
              <a:spcBef>
                <a:spcPct val="0"/>
              </a:spcBef>
              <a:buFontTx/>
              <a:buNone/>
            </a:pPr>
            <a:endParaRPr lang="fr-BE" altLang="en-US" sz="5000" dirty="0" smtClean="0">
              <a:latin typeface="Calibri" panose="020F0502020204030204" pitchFamily="34" charset="0"/>
            </a:endParaRPr>
          </a:p>
          <a:p>
            <a:pPr algn="ctr" eaLnBrk="1" hangingPunct="1">
              <a:spcBef>
                <a:spcPct val="0"/>
              </a:spcBef>
              <a:buFontTx/>
              <a:buNone/>
            </a:pPr>
            <a:endParaRPr lang="fr-BE" altLang="en-US" sz="5000" dirty="0">
              <a:latin typeface="Calibri" panose="020F0502020204030204" pitchFamily="34" charset="0"/>
            </a:endParaRPr>
          </a:p>
          <a:p>
            <a:pPr algn="ctr" eaLnBrk="1" hangingPunct="1">
              <a:spcBef>
                <a:spcPct val="0"/>
              </a:spcBef>
              <a:buFontTx/>
              <a:buNone/>
            </a:pPr>
            <a:endParaRPr lang="fr-BE" altLang="en-US" sz="5000" dirty="0" smtClean="0">
              <a:latin typeface="Calibri" panose="020F0502020204030204" pitchFamily="34" charset="0"/>
            </a:endParaRPr>
          </a:p>
          <a:p>
            <a:pPr algn="ctr" eaLnBrk="1" hangingPunct="1">
              <a:spcBef>
                <a:spcPct val="0"/>
              </a:spcBef>
              <a:buFontTx/>
              <a:buNone/>
            </a:pPr>
            <a:endParaRPr lang="fr-BE" altLang="en-US" sz="5000" dirty="0">
              <a:latin typeface="Calibri" panose="020F0502020204030204" pitchFamily="34" charset="0"/>
            </a:endParaRPr>
          </a:p>
        </p:txBody>
      </p:sp>
      <p:pic>
        <p:nvPicPr>
          <p:cNvPr id="11" name="Picture 7" descr="corporate_PPT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VancouverMER_FR__0PNPAS20091227_184429_000002942085_00285_40920_1418_N1_4B37CE0B_image_0260-final_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9378" y="4948804"/>
            <a:ext cx="2092984" cy="139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opy of St Anton ARLBERG - ME LICHEM 03 20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5122" y="4948804"/>
            <a:ext cx="2160240" cy="138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ieszczad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870" y="4950599"/>
            <a:ext cx="2217590" cy="138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65830" y="295421"/>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856982" y="2764722"/>
            <a:ext cx="3554412" cy="369332"/>
          </a:xfrm>
          <a:prstGeom prst="rect">
            <a:avLst/>
          </a:prstGeom>
        </p:spPr>
        <p:txBody>
          <a:bodyPr rtlCol="0">
            <a:spAutoFit/>
          </a:bodyPr>
          <a:lstStyle/>
          <a:p>
            <a:endParaRPr lang="de-DE"/>
          </a:p>
        </p:txBody>
      </p:sp>
    </p:spTree>
    <p:extLst>
      <p:ext uri="{BB962C8B-B14F-4D97-AF65-F5344CB8AC3E}">
        <p14:creationId xmlns:p14="http://schemas.microsoft.com/office/powerpoint/2010/main" val="42419092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6858000" y="64611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000">
              <a:latin typeface="+mj-lt"/>
              <a:ea typeface="ヒラギノ角ゴ Pro W3" charset="-128"/>
            </a:endParaRPr>
          </a:p>
        </p:txBody>
      </p:sp>
      <p:sp>
        <p:nvSpPr>
          <p:cNvPr id="2052" name="Rectangle 12"/>
          <p:cNvSpPr>
            <a:spLocks noChangeArrowheads="1"/>
          </p:cNvSpPr>
          <p:nvPr/>
        </p:nvSpPr>
        <p:spPr bwMode="auto">
          <a:xfrm>
            <a:off x="1905000" y="1752600"/>
            <a:ext cx="403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000">
                <a:solidFill>
                  <a:srgbClr val="000000"/>
                </a:solidFill>
                <a:latin typeface="+mj-lt"/>
                <a:ea typeface="ヒラギノ角ゴ Pro W3" charset="-128"/>
              </a:rPr>
              <a:t>.</a:t>
            </a:r>
          </a:p>
        </p:txBody>
      </p:sp>
      <p:sp>
        <p:nvSpPr>
          <p:cNvPr id="2053"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2000">
              <a:latin typeface="+mj-lt"/>
              <a:ea typeface="ヒラギノ角ゴ Pro W3" charset="-128"/>
            </a:endParaRPr>
          </a:p>
        </p:txBody>
      </p:sp>
      <p:sp>
        <p:nvSpPr>
          <p:cNvPr id="2056" name="TextBox 2"/>
          <p:cNvSpPr txBox="1">
            <a:spLocks noChangeArrowheads="1"/>
          </p:cNvSpPr>
          <p:nvPr/>
        </p:nvSpPr>
        <p:spPr bwMode="auto">
          <a:xfrm>
            <a:off x="212357" y="457200"/>
            <a:ext cx="735935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2600" b="1" dirty="0">
                <a:solidFill>
                  <a:srgbClr val="0E3C5A"/>
                </a:solidFill>
                <a:latin typeface="+mj-lt"/>
              </a:rPr>
              <a:t>OUTLINE</a:t>
            </a:r>
          </a:p>
        </p:txBody>
      </p:sp>
      <p:pic>
        <p:nvPicPr>
          <p:cNvPr id="12" name="Picture 7" descr="VancouverMER_FR__0PNPAS20091227_184429_000002942085_00285_40920_1418_N1_4B37CE0B_image_0260-final_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8052" y="4957710"/>
            <a:ext cx="2079611" cy="138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opy of St Anton ARLBERG - ME LICHEM 03 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796" y="4948804"/>
            <a:ext cx="2160240" cy="138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ieszcza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950599"/>
            <a:ext cx="2217590" cy="138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corporate_PPT_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p:cNvSpPr txBox="1">
            <a:spLocks noChangeArrowheads="1"/>
          </p:cNvSpPr>
          <p:nvPr/>
        </p:nvSpPr>
        <p:spPr bwMode="auto">
          <a:xfrm>
            <a:off x="372210" y="1412776"/>
            <a:ext cx="717617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defRPr/>
            </a:pPr>
            <a:r>
              <a:rPr lang="en-US" altLang="en-US" sz="2200" b="1" dirty="0" smtClean="0">
                <a:solidFill>
                  <a:srgbClr val="0E3C5A"/>
                </a:solidFill>
                <a:latin typeface="+mj-lt"/>
              </a:rPr>
              <a:t>Update </a:t>
            </a:r>
            <a:r>
              <a:rPr lang="en-US" altLang="en-US" sz="2200" b="1" dirty="0" smtClean="0">
                <a:solidFill>
                  <a:srgbClr val="0E3C5A"/>
                </a:solidFill>
                <a:latin typeface="+mj-lt"/>
              </a:rPr>
              <a:t>on UNEP’s activities on mountain ecosystems in Central Asia</a:t>
            </a:r>
          </a:p>
          <a:p>
            <a:pPr>
              <a:defRPr/>
            </a:pPr>
            <a:endParaRPr lang="en-US" altLang="en-US" sz="2200" b="1" dirty="0">
              <a:solidFill>
                <a:srgbClr val="0E3C5A"/>
              </a:solidFill>
              <a:latin typeface="+mj-lt"/>
            </a:endParaRPr>
          </a:p>
          <a:p>
            <a:pPr marL="800100" lvl="1" indent="-342900">
              <a:buFont typeface="Wingdings" panose="05000000000000000000" pitchFamily="2" charset="2"/>
              <a:buChar char="ü"/>
              <a:defRPr/>
            </a:pPr>
            <a:r>
              <a:rPr lang="en-US" altLang="en-US" sz="1800" b="1" dirty="0" smtClean="0">
                <a:solidFill>
                  <a:srgbClr val="0E3C5A"/>
                </a:solidFill>
                <a:latin typeface="+mj-lt"/>
                <a:sym typeface="Wingdings" panose="05000000000000000000" pitchFamily="2" charset="2"/>
              </a:rPr>
              <a:t>Regional assessment on mountains and climate       change adaptation </a:t>
            </a:r>
          </a:p>
          <a:p>
            <a:pPr marL="800100" lvl="1" indent="-342900">
              <a:buFont typeface="Wingdings" panose="05000000000000000000" pitchFamily="2" charset="2"/>
              <a:buChar char="ü"/>
              <a:defRPr/>
            </a:pPr>
            <a:r>
              <a:rPr lang="en-GB" altLang="en-US" sz="1800" b="1" dirty="0" smtClean="0">
                <a:solidFill>
                  <a:srgbClr val="002060"/>
                </a:solidFill>
                <a:latin typeface="+mj-lt"/>
              </a:rPr>
              <a:t>Cooperation with IAEA Assessing </a:t>
            </a:r>
            <a:r>
              <a:rPr lang="en-GB" altLang="en-US" sz="1800" b="1" dirty="0">
                <a:solidFill>
                  <a:srgbClr val="002060"/>
                </a:solidFill>
                <a:latin typeface="+mj-lt"/>
              </a:rPr>
              <a:t>the Impact of Climate Change on </a:t>
            </a:r>
            <a:r>
              <a:rPr lang="en-GB" altLang="en-US" sz="1800" b="1" dirty="0" smtClean="0">
                <a:solidFill>
                  <a:srgbClr val="002060"/>
                </a:solidFill>
                <a:latin typeface="+mj-lt"/>
              </a:rPr>
              <a:t>Land-Water- Ecosystem </a:t>
            </a:r>
            <a:r>
              <a:rPr lang="en-GB" altLang="en-US" sz="1800" b="1" dirty="0">
                <a:solidFill>
                  <a:srgbClr val="002060"/>
                </a:solidFill>
                <a:latin typeface="+mj-lt"/>
              </a:rPr>
              <a:t>Quality in Polar and Mountainous Regions</a:t>
            </a:r>
            <a:endParaRPr lang="en-US" altLang="en-US" sz="1800" b="1" dirty="0" smtClean="0">
              <a:solidFill>
                <a:srgbClr val="002060"/>
              </a:solidFill>
              <a:latin typeface="+mj-lt"/>
              <a:sym typeface="Wingdings" panose="05000000000000000000" pitchFamily="2" charset="2"/>
            </a:endParaRPr>
          </a:p>
          <a:p>
            <a:pPr marL="800100" lvl="1" indent="-342900">
              <a:buFont typeface="Wingdings" panose="05000000000000000000" pitchFamily="2" charset="2"/>
              <a:buChar char="ü"/>
              <a:defRPr/>
            </a:pPr>
            <a:r>
              <a:rPr lang="en-US" altLang="en-US" sz="1800" b="1" dirty="0" smtClean="0">
                <a:solidFill>
                  <a:srgbClr val="0E3C5A"/>
                </a:solidFill>
                <a:latin typeface="+mj-lt"/>
                <a:sym typeface="Wingdings" panose="05000000000000000000" pitchFamily="2" charset="2"/>
              </a:rPr>
              <a:t>Global Mountain Waste Outlook</a:t>
            </a:r>
            <a:endParaRPr lang="en-US" altLang="en-US" sz="1800" b="1" dirty="0" smtClean="0">
              <a:latin typeface="+mj-lt"/>
            </a:endParaRPr>
          </a:p>
          <a:p>
            <a:pPr>
              <a:defRPr/>
            </a:pPr>
            <a:endParaRPr lang="en-US" altLang="en-US" sz="2200" b="1" dirty="0" smtClean="0">
              <a:latin typeface="+mj-lt"/>
            </a:endParaRPr>
          </a:p>
        </p:txBody>
      </p:sp>
      <p:pic>
        <p:nvPicPr>
          <p:cNvPr id="17"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67663" y="260648"/>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33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858000" y="64611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2000">
              <a:solidFill>
                <a:srgbClr val="000000"/>
              </a:solidFill>
              <a:latin typeface="+mj-lt"/>
              <a:ea typeface="ヒラギノ角ゴ Pro W3" charset="-128"/>
            </a:endParaRPr>
          </a:p>
        </p:txBody>
      </p:sp>
      <p:sp>
        <p:nvSpPr>
          <p:cNvPr id="5123" name="Text Box 8"/>
          <p:cNvSpPr txBox="1">
            <a:spLocks noChangeArrowheads="1"/>
          </p:cNvSpPr>
          <p:nvPr/>
        </p:nvSpPr>
        <p:spPr bwMode="auto">
          <a:xfrm>
            <a:off x="7620000" y="0"/>
            <a:ext cx="1524000" cy="6858000"/>
          </a:xfrm>
          <a:prstGeom prst="rect">
            <a:avLst/>
          </a:prstGeom>
          <a:gradFill rotWithShape="0">
            <a:gsLst>
              <a:gs pos="0">
                <a:srgbClr val="0E3C5A"/>
              </a:gs>
              <a:gs pos="19200">
                <a:srgbClr val="11496E"/>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50000"/>
              </a:spcBef>
              <a:buFontTx/>
              <a:buNone/>
            </a:pPr>
            <a:endParaRPr lang="en-US" altLang="en-US" sz="2000">
              <a:solidFill>
                <a:srgbClr val="000000"/>
              </a:solidFill>
              <a:latin typeface="+mj-lt"/>
              <a:ea typeface="ヒラギノ角ゴ Pro W3" charset="-128"/>
            </a:endParaRPr>
          </a:p>
        </p:txBody>
      </p:sp>
      <p:sp>
        <p:nvSpPr>
          <p:cNvPr id="5127" name="TextBox 1"/>
          <p:cNvSpPr txBox="1">
            <a:spLocks noChangeArrowheads="1"/>
          </p:cNvSpPr>
          <p:nvPr/>
        </p:nvSpPr>
        <p:spPr bwMode="auto">
          <a:xfrm>
            <a:off x="467544" y="457200"/>
            <a:ext cx="6886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en-US" altLang="en-US" sz="2400" b="1" dirty="0" smtClean="0">
                <a:solidFill>
                  <a:srgbClr val="0E3C5A"/>
                </a:solidFill>
                <a:latin typeface="+mj-lt"/>
              </a:rPr>
              <a:t>UNEP in Central Asia</a:t>
            </a:r>
            <a:endParaRPr lang="en-US" altLang="en-US" sz="2400" b="1" dirty="0">
              <a:solidFill>
                <a:srgbClr val="000000"/>
              </a:solidFill>
              <a:latin typeface="+mj-lt"/>
            </a:endParaRPr>
          </a:p>
        </p:txBody>
      </p:sp>
      <p:graphicFrame>
        <p:nvGraphicFramePr>
          <p:cNvPr id="2" name="Diagram 1"/>
          <p:cNvGraphicFramePr/>
          <p:nvPr>
            <p:extLst>
              <p:ext uri="{D42A27DB-BD31-4B8C-83A1-F6EECF244321}">
                <p14:modId xmlns:p14="http://schemas.microsoft.com/office/powerpoint/2010/main" val="2941733877"/>
              </p:ext>
            </p:extLst>
          </p:nvPr>
        </p:nvGraphicFramePr>
        <p:xfrm>
          <a:off x="541919" y="1140932"/>
          <a:ext cx="6096000" cy="4576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6" name="TextBox 3"/>
          <p:cNvSpPr txBox="1">
            <a:spLocks noChangeArrowheads="1"/>
          </p:cNvSpPr>
          <p:nvPr/>
        </p:nvSpPr>
        <p:spPr bwMode="auto">
          <a:xfrm>
            <a:off x="720725" y="3789040"/>
            <a:ext cx="590867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marL="342900" indent="-342900">
              <a:buFontTx/>
              <a:buChar char="•"/>
              <a:defRPr/>
            </a:pPr>
            <a:r>
              <a:rPr lang="en-US" altLang="en-US" sz="2000" b="1" dirty="0" smtClean="0">
                <a:latin typeface="+mj-lt"/>
              </a:rPr>
              <a:t>Resource efficiency: Green Economy &amp; Sustainable Consumption and Production</a:t>
            </a:r>
          </a:p>
          <a:p>
            <a:pPr>
              <a:defRPr/>
            </a:pPr>
            <a:endParaRPr lang="en-US" altLang="en-US" sz="1000" b="1" dirty="0" smtClean="0">
              <a:latin typeface="+mj-lt"/>
            </a:endParaRPr>
          </a:p>
          <a:p>
            <a:pPr marL="342900" indent="-342900">
              <a:buFontTx/>
              <a:buChar char="•"/>
              <a:defRPr/>
            </a:pPr>
            <a:r>
              <a:rPr lang="en-US" altLang="en-US" sz="2000" b="1" dirty="0" smtClean="0">
                <a:solidFill>
                  <a:srgbClr val="002060"/>
                </a:solidFill>
                <a:latin typeface="+mj-lt"/>
              </a:rPr>
              <a:t>Environmental Governance</a:t>
            </a:r>
          </a:p>
          <a:p>
            <a:pPr marL="342900" indent="-342900">
              <a:buFontTx/>
              <a:buChar char="•"/>
              <a:defRPr/>
            </a:pPr>
            <a:endParaRPr lang="en-US" altLang="en-US" sz="1000" b="1" dirty="0" smtClean="0">
              <a:latin typeface="+mj-lt"/>
            </a:endParaRPr>
          </a:p>
          <a:p>
            <a:pPr marL="342900" indent="-342900">
              <a:buFontTx/>
              <a:buChar char="•"/>
              <a:defRPr/>
            </a:pPr>
            <a:r>
              <a:rPr lang="en-US" altLang="en-US" sz="2000" b="1" u="sng" dirty="0" smtClean="0">
                <a:solidFill>
                  <a:schemeClr val="tx1">
                    <a:lumMod val="50000"/>
                    <a:lumOff val="50000"/>
                  </a:schemeClr>
                </a:solidFill>
                <a:latin typeface="+mj-lt"/>
              </a:rPr>
              <a:t>Chemicals and Waste</a:t>
            </a:r>
          </a:p>
          <a:p>
            <a:pPr marL="342900" indent="-342900">
              <a:buFontTx/>
              <a:buChar char="•"/>
              <a:defRPr/>
            </a:pPr>
            <a:endParaRPr lang="en-US" altLang="en-US" sz="1000" b="1" dirty="0" smtClean="0">
              <a:solidFill>
                <a:srgbClr val="616161"/>
              </a:solidFill>
              <a:latin typeface="+mj-lt"/>
            </a:endParaRPr>
          </a:p>
          <a:p>
            <a:pPr marL="342900" indent="-342900">
              <a:buFontTx/>
              <a:buChar char="•"/>
              <a:defRPr/>
            </a:pPr>
            <a:r>
              <a:rPr lang="en-US" altLang="en-US" sz="2000" b="1" u="sng" dirty="0" smtClean="0">
                <a:solidFill>
                  <a:srgbClr val="616161"/>
                </a:solidFill>
                <a:latin typeface="+mj-lt"/>
              </a:rPr>
              <a:t>Ecosystems &amp; climate change adaptation</a:t>
            </a:r>
          </a:p>
          <a:p>
            <a:pPr marL="342900" indent="-342900">
              <a:buFontTx/>
              <a:buChar char="•"/>
              <a:defRPr/>
            </a:pPr>
            <a:endParaRPr lang="en-US" altLang="en-US" sz="1000" b="1" dirty="0" smtClean="0">
              <a:latin typeface="+mj-lt"/>
            </a:endParaRPr>
          </a:p>
          <a:p>
            <a:pPr marL="342900" indent="-342900">
              <a:buFontTx/>
              <a:buChar char="•"/>
              <a:defRPr/>
            </a:pPr>
            <a:r>
              <a:rPr lang="en-US" altLang="en-US" sz="2000" b="1" dirty="0" smtClean="0">
                <a:latin typeface="+mj-lt"/>
              </a:rPr>
              <a:t>Poverty and environment</a:t>
            </a:r>
            <a:endParaRPr lang="en-US" altLang="en-US" sz="2000" b="1" dirty="0" smtClean="0">
              <a:solidFill>
                <a:srgbClr val="616161"/>
              </a:solidFill>
              <a:latin typeface="+mj-lt"/>
            </a:endParaRPr>
          </a:p>
          <a:p>
            <a:pPr marL="342900" indent="-342900">
              <a:buFontTx/>
              <a:buChar char="•"/>
              <a:defRPr/>
            </a:pPr>
            <a:endParaRPr lang="en-GB" altLang="en-US" sz="1800" dirty="0" smtClean="0">
              <a:latin typeface="+mj-lt"/>
            </a:endParaRPr>
          </a:p>
        </p:txBody>
      </p:sp>
      <p:pic>
        <p:nvPicPr>
          <p:cNvPr id="10" name="Picture 7" descr="corporate_PPT_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67663" y="260648"/>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7949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2000">
              <a:solidFill>
                <a:srgbClr val="000000"/>
              </a:solidFill>
              <a:latin typeface="+mj-lt"/>
              <a:ea typeface="ヒラギノ角ゴ Pro W3" charset="-128"/>
            </a:endParaRPr>
          </a:p>
        </p:txBody>
      </p:sp>
      <p:pic>
        <p:nvPicPr>
          <p:cNvPr id="5" name="Picture 7" descr="corporate_PP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409364" y="471646"/>
            <a:ext cx="6705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en-US" altLang="en-US" sz="2600" b="1" dirty="0" smtClean="0">
                <a:solidFill>
                  <a:srgbClr val="0E3C5A"/>
                </a:solidFill>
                <a:latin typeface="+mj-lt"/>
              </a:rPr>
              <a:t>UNEP </a:t>
            </a:r>
            <a:r>
              <a:rPr lang="en-US" altLang="en-US" sz="2600" b="1" dirty="0" smtClean="0">
                <a:solidFill>
                  <a:srgbClr val="0E3C5A"/>
                </a:solidFill>
                <a:latin typeface="+mj-lt"/>
              </a:rPr>
              <a:t>Activities in Mountain Regions</a:t>
            </a:r>
          </a:p>
        </p:txBody>
      </p:sp>
      <p:sp>
        <p:nvSpPr>
          <p:cNvPr id="11" name="Title 1"/>
          <p:cNvSpPr txBox="1">
            <a:spLocks/>
          </p:cNvSpPr>
          <p:nvPr/>
        </p:nvSpPr>
        <p:spPr>
          <a:xfrm>
            <a:off x="439943" y="2204864"/>
            <a:ext cx="7180057" cy="1082559"/>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300" b="1" dirty="0" smtClean="0"/>
              <a:t>Project: 	</a:t>
            </a:r>
            <a:r>
              <a:rPr lang="en-GB" altLang="en-US" sz="3300" dirty="0" smtClean="0"/>
              <a:t>“Climate change action in developing countries with fragile mountainous ecosystems from a sub-regional perspective”*</a:t>
            </a:r>
          </a:p>
          <a:p>
            <a:r>
              <a:rPr lang="en-GB" altLang="en-US" sz="3200" b="1" dirty="0" smtClean="0">
                <a:solidFill>
                  <a:srgbClr val="0E3C5A"/>
                </a:solidFill>
              </a:rPr>
              <a:t> </a:t>
            </a:r>
            <a:endParaRPr lang="en-GB" altLang="en-US" sz="3200" b="1" dirty="0">
              <a:solidFill>
                <a:schemeClr val="accent1">
                  <a:lumMod val="75000"/>
                </a:schemeClr>
              </a:solidFill>
            </a:endParaRPr>
          </a:p>
        </p:txBody>
      </p:sp>
      <p:sp>
        <p:nvSpPr>
          <p:cNvPr id="13" name="Rectangle 12"/>
          <p:cNvSpPr/>
          <p:nvPr/>
        </p:nvSpPr>
        <p:spPr>
          <a:xfrm>
            <a:off x="0" y="6465456"/>
            <a:ext cx="7524328" cy="338554"/>
          </a:xfrm>
          <a:prstGeom prst="rect">
            <a:avLst/>
          </a:prstGeom>
        </p:spPr>
        <p:txBody>
          <a:bodyPr wrap="square">
            <a:spAutoFit/>
          </a:bodyPr>
          <a:lstStyle/>
          <a:p>
            <a:pPr>
              <a:spcBef>
                <a:spcPct val="0"/>
              </a:spcBef>
            </a:pPr>
            <a:r>
              <a:rPr lang="en-GB" altLang="en-US" sz="800" dirty="0" smtClean="0">
                <a:latin typeface="+mj-lt"/>
              </a:rPr>
              <a:t>* The UNEP led project “Climate change action in developing countries with fragile mountainous ecosystems from a  (sub)regional perspective” is financially co-supported by Austria through its contribution to UNEP in the context of the Fast-Start Finance (FSF) Mechanism of the UNFCCC. </a:t>
            </a:r>
            <a:endParaRPr lang="en-GB" altLang="en-US" sz="800" dirty="0">
              <a:latin typeface="+mj-lt"/>
            </a:endParaRPr>
          </a:p>
        </p:txBody>
      </p:sp>
      <p:sp>
        <p:nvSpPr>
          <p:cNvPr id="15" name="Rectangle 14"/>
          <p:cNvSpPr/>
          <p:nvPr/>
        </p:nvSpPr>
        <p:spPr>
          <a:xfrm>
            <a:off x="409364" y="4365104"/>
            <a:ext cx="7046939" cy="1754326"/>
          </a:xfrm>
          <a:prstGeom prst="rect">
            <a:avLst/>
          </a:prstGeom>
        </p:spPr>
        <p:txBody>
          <a:bodyPr wrap="square">
            <a:spAutoFit/>
          </a:bodyPr>
          <a:lstStyle/>
          <a:p>
            <a:pPr>
              <a:lnSpc>
                <a:spcPct val="90000"/>
              </a:lnSpc>
              <a:defRPr/>
            </a:pPr>
            <a:r>
              <a:rPr lang="en-GB" sz="2000" b="1" dirty="0">
                <a:latin typeface="+mj-lt"/>
                <a:ea typeface="MS PGothic" pitchFamily="34" charset="-128"/>
              </a:rPr>
              <a:t> </a:t>
            </a:r>
            <a:r>
              <a:rPr lang="en-GB" sz="2000" b="1" dirty="0" smtClean="0">
                <a:latin typeface="+mj-lt"/>
                <a:ea typeface="MS PGothic" pitchFamily="34" charset="-128"/>
              </a:rPr>
              <a:t>Background:</a:t>
            </a:r>
          </a:p>
          <a:p>
            <a:pPr marL="285750" indent="-285750">
              <a:buFont typeface="Arial" panose="020B0604020202020204" pitchFamily="34" charset="0"/>
              <a:buChar char="•"/>
            </a:pPr>
            <a:r>
              <a:rPr lang="en-GB" dirty="0"/>
              <a:t>Mountains as an early indicator of climate and developing countries with fragile </a:t>
            </a:r>
            <a:r>
              <a:rPr lang="en-GB" dirty="0" smtClean="0"/>
              <a:t>mountainous ecosystems </a:t>
            </a:r>
            <a:r>
              <a:rPr lang="en-GB" dirty="0"/>
              <a:t>as particularly vulnerable to the adverse effects of climate </a:t>
            </a:r>
            <a:r>
              <a:rPr lang="en-GB" dirty="0" smtClean="0"/>
              <a:t>change</a:t>
            </a:r>
          </a:p>
          <a:p>
            <a:pPr marL="285750" indent="-285750">
              <a:buFont typeface="Arial" panose="020B0604020202020204" pitchFamily="34" charset="0"/>
              <a:buChar char="•"/>
            </a:pPr>
            <a:r>
              <a:rPr lang="en-GB" dirty="0" smtClean="0"/>
              <a:t>Need for sub-regional and holistic approaches in the field of climate change adaptation in mountain areas</a:t>
            </a:r>
            <a:endParaRPr lang="en-GB" b="1" dirty="0" smtClean="0">
              <a:latin typeface="+mj-lt"/>
              <a:ea typeface="MS PGothic" pitchFamily="34" charset="-128"/>
            </a:endParaRPr>
          </a:p>
        </p:txBody>
      </p:sp>
      <p:grpSp>
        <p:nvGrpSpPr>
          <p:cNvPr id="17" name="Group 16"/>
          <p:cNvGrpSpPr/>
          <p:nvPr/>
        </p:nvGrpSpPr>
        <p:grpSpPr>
          <a:xfrm>
            <a:off x="477838" y="1028700"/>
            <a:ext cx="6757987" cy="781906"/>
            <a:chOff x="0" y="0"/>
            <a:chExt cx="6096000" cy="688051"/>
          </a:xfrm>
        </p:grpSpPr>
        <p:sp>
          <p:nvSpPr>
            <p:cNvPr id="18" name="Rounded Rectangle 17"/>
            <p:cNvSpPr/>
            <p:nvPr/>
          </p:nvSpPr>
          <p:spPr>
            <a:xfrm>
              <a:off x="0" y="0"/>
              <a:ext cx="6096000" cy="688051"/>
            </a:xfrm>
            <a:prstGeom prst="roundRect">
              <a:avLst/>
            </a:prstGeom>
            <a:gradFill rotWithShape="0">
              <a:gsLst>
                <a:gs pos="19000">
                  <a:srgbClr val="11496E"/>
                </a:gs>
                <a:gs pos="0">
                  <a:srgbClr val="0E3C5A"/>
                </a:gs>
                <a:gs pos="100000">
                  <a:srgbClr val="1F81C3"/>
                </a:gs>
              </a:gsLst>
              <a:lin ang="27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Rounded Rectangle 4"/>
            <p:cNvSpPr/>
            <p:nvPr/>
          </p:nvSpPr>
          <p:spPr>
            <a:xfrm>
              <a:off x="33588" y="33588"/>
              <a:ext cx="6028824" cy="6208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endParaRPr lang="fr-CH" sz="2000" b="1" kern="1200" dirty="0" smtClean="0"/>
            </a:p>
            <a:p>
              <a:pPr defTabSz="889000">
                <a:lnSpc>
                  <a:spcPct val="90000"/>
                </a:lnSpc>
                <a:spcBef>
                  <a:spcPct val="0"/>
                </a:spcBef>
                <a:spcAft>
                  <a:spcPct val="35000"/>
                </a:spcAft>
              </a:pPr>
              <a:r>
                <a:rPr lang="fr-CH" sz="2000" b="1" kern="1200" dirty="0" smtClean="0"/>
                <a:t>Key </a:t>
              </a:r>
              <a:r>
                <a:rPr lang="fr-CH" sz="2000" b="1" kern="1200" dirty="0" err="1" smtClean="0"/>
                <a:t>priority</a:t>
              </a:r>
              <a:r>
                <a:rPr lang="fr-CH" sz="2000" b="1" dirty="0" smtClean="0"/>
                <a:t>: </a:t>
              </a:r>
              <a:r>
                <a:rPr lang="en-GB" altLang="en-US" sz="2000" b="1" dirty="0" smtClean="0"/>
                <a:t>Ecosystem </a:t>
              </a:r>
              <a:r>
                <a:rPr lang="en-GB" altLang="en-US" sz="2000" b="1" dirty="0"/>
                <a:t>Management and Climate Change</a:t>
              </a:r>
            </a:p>
            <a:p>
              <a:pPr lvl="0" algn="l" defTabSz="889000">
                <a:lnSpc>
                  <a:spcPct val="90000"/>
                </a:lnSpc>
                <a:spcBef>
                  <a:spcPct val="0"/>
                </a:spcBef>
                <a:spcAft>
                  <a:spcPct val="35000"/>
                </a:spcAft>
              </a:pPr>
              <a:endParaRPr lang="en-GB" sz="2000" b="1" kern="1200" dirty="0"/>
            </a:p>
          </p:txBody>
        </p:sp>
      </p:grpSp>
      <p:sp>
        <p:nvSpPr>
          <p:cNvPr id="16" name="Rectangle 15"/>
          <p:cNvSpPr/>
          <p:nvPr/>
        </p:nvSpPr>
        <p:spPr>
          <a:xfrm>
            <a:off x="471316" y="3068960"/>
            <a:ext cx="7148683" cy="1089529"/>
          </a:xfrm>
          <a:prstGeom prst="rect">
            <a:avLst/>
          </a:prstGeom>
        </p:spPr>
        <p:txBody>
          <a:bodyPr wrap="square">
            <a:spAutoFit/>
          </a:bodyPr>
          <a:lstStyle/>
          <a:p>
            <a:pPr algn="just">
              <a:lnSpc>
                <a:spcPct val="90000"/>
              </a:lnSpc>
              <a:defRPr/>
            </a:pPr>
            <a:r>
              <a:rPr lang="en-GB" b="1" dirty="0">
                <a:ea typeface="MS PGothic" pitchFamily="34" charset="-128"/>
              </a:rPr>
              <a:t>Duration: </a:t>
            </a:r>
            <a:r>
              <a:rPr lang="en-GB" dirty="0" smtClean="0">
                <a:ea typeface="MS PGothic" pitchFamily="34" charset="-128"/>
              </a:rPr>
              <a:t>2014-2017</a:t>
            </a:r>
          </a:p>
          <a:p>
            <a:pPr algn="just">
              <a:lnSpc>
                <a:spcPct val="90000"/>
              </a:lnSpc>
              <a:defRPr/>
            </a:pPr>
            <a:endParaRPr lang="en-GB" b="1" dirty="0">
              <a:ea typeface="MS PGothic" pitchFamily="34" charset="-128"/>
            </a:endParaRPr>
          </a:p>
          <a:p>
            <a:pPr>
              <a:lnSpc>
                <a:spcPct val="90000"/>
              </a:lnSpc>
              <a:defRPr/>
            </a:pPr>
            <a:r>
              <a:rPr lang="en-GB" b="1" dirty="0">
                <a:ea typeface="MS PGothic" pitchFamily="34" charset="-128"/>
              </a:rPr>
              <a:t>Targeted </a:t>
            </a:r>
            <a:r>
              <a:rPr lang="en-GB" b="1" dirty="0" smtClean="0">
                <a:ea typeface="MS PGothic" pitchFamily="34" charset="-128"/>
              </a:rPr>
              <a:t>(sub)-regions</a:t>
            </a:r>
            <a:r>
              <a:rPr lang="en-GB" b="1" dirty="0">
                <a:ea typeface="MS PGothic" pitchFamily="34" charset="-128"/>
              </a:rPr>
              <a:t>: </a:t>
            </a:r>
            <a:r>
              <a:rPr lang="en-GB" dirty="0" smtClean="0">
                <a:ea typeface="MS PGothic" pitchFamily="34" charset="-128"/>
              </a:rPr>
              <a:t>East </a:t>
            </a:r>
            <a:r>
              <a:rPr lang="en-GB" dirty="0">
                <a:ea typeface="MS PGothic" pitchFamily="34" charset="-128"/>
              </a:rPr>
              <a:t>Africa, Balkans, (South)Caucasus, Central </a:t>
            </a:r>
            <a:r>
              <a:rPr lang="en-GB" dirty="0" smtClean="0">
                <a:ea typeface="MS PGothic" pitchFamily="34" charset="-128"/>
              </a:rPr>
              <a:t>		               Asia</a:t>
            </a:r>
            <a:r>
              <a:rPr lang="en-GB" dirty="0">
                <a:ea typeface="MS PGothic" pitchFamily="34" charset="-128"/>
              </a:rPr>
              <a:t>, (Tropical</a:t>
            </a:r>
            <a:r>
              <a:rPr lang="en-GB" dirty="0" smtClean="0">
                <a:ea typeface="MS PGothic" pitchFamily="34" charset="-128"/>
              </a:rPr>
              <a:t>) Andes </a:t>
            </a:r>
            <a:endParaRPr lang="en-GB" b="1" dirty="0">
              <a:ea typeface="MS PGothic" pitchFamily="34" charset="-128"/>
            </a:endParaRPr>
          </a:p>
        </p:txBody>
      </p:sp>
      <p:pic>
        <p:nvPicPr>
          <p:cNvPr id="21"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7663" y="260648"/>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470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340768"/>
            <a:ext cx="7152457" cy="5040560"/>
          </a:xfrm>
        </p:spPr>
        <p:txBody>
          <a:bodyPr>
            <a:normAutofit fontScale="92500" lnSpcReduction="20000"/>
          </a:bodyPr>
          <a:lstStyle/>
          <a:p>
            <a:pPr marL="0" indent="0">
              <a:lnSpc>
                <a:spcPct val="90000"/>
              </a:lnSpc>
              <a:buFont typeface="Arial" charset="0"/>
              <a:buNone/>
              <a:defRPr/>
            </a:pPr>
            <a:r>
              <a:rPr lang="en-GB" sz="2200" b="1" dirty="0" smtClean="0">
                <a:latin typeface="+mj-lt"/>
                <a:ea typeface="MS PGothic" pitchFamily="34" charset="-128"/>
              </a:rPr>
              <a:t>Objective: </a:t>
            </a:r>
            <a:r>
              <a:rPr lang="en-GB" sz="2200" u="sng" dirty="0" smtClean="0">
                <a:latin typeface="+mj-lt"/>
                <a:ea typeface="MS PGothic" pitchFamily="34" charset="-128"/>
              </a:rPr>
              <a:t>Support to mountainous developing countries to</a:t>
            </a:r>
            <a:r>
              <a:rPr lang="en-GB" sz="2200" dirty="0" smtClean="0">
                <a:latin typeface="+mj-lt"/>
                <a:ea typeface="MS PGothic" pitchFamily="34" charset="-128"/>
              </a:rPr>
              <a:t> 		    </a:t>
            </a:r>
            <a:r>
              <a:rPr lang="en-GB" sz="2200" u="sng" dirty="0" smtClean="0">
                <a:latin typeface="+mj-lt"/>
                <a:ea typeface="MS PGothic" pitchFamily="34" charset="-128"/>
              </a:rPr>
              <a:t>integrated mountain specific climate change adaptation </a:t>
            </a:r>
            <a:r>
              <a:rPr lang="en-GB" sz="2200" dirty="0" smtClean="0">
                <a:latin typeface="+mj-lt"/>
                <a:ea typeface="MS PGothic" pitchFamily="34" charset="-128"/>
              </a:rPr>
              <a:t>	    </a:t>
            </a:r>
            <a:r>
              <a:rPr lang="en-GB" sz="2200" u="sng" dirty="0" smtClean="0">
                <a:latin typeface="+mj-lt"/>
                <a:ea typeface="MS PGothic" pitchFamily="34" charset="-128"/>
              </a:rPr>
              <a:t>into relevant development policies/plans/strategies</a:t>
            </a:r>
            <a:r>
              <a:rPr lang="en-GB" sz="2200" u="sng" dirty="0">
                <a:latin typeface="+mj-lt"/>
                <a:ea typeface="MS PGothic" pitchFamily="34" charset="-128"/>
              </a:rPr>
              <a:t> </a:t>
            </a:r>
            <a:r>
              <a:rPr lang="en-GB" sz="2200" dirty="0" smtClean="0">
                <a:latin typeface="+mj-lt"/>
                <a:ea typeface="MS PGothic" pitchFamily="34" charset="-128"/>
              </a:rPr>
              <a:t>	    </a:t>
            </a:r>
            <a:r>
              <a:rPr lang="en-GB" sz="2200" u="sng" dirty="0" smtClean="0">
                <a:latin typeface="+mj-lt"/>
                <a:ea typeface="MS PGothic" pitchFamily="34" charset="-128"/>
                <a:sym typeface="Wingdings" panose="05000000000000000000" pitchFamily="2" charset="2"/>
              </a:rPr>
              <a:t>from a sub-regional perspective </a:t>
            </a:r>
          </a:p>
          <a:p>
            <a:pPr marL="0" indent="0" algn="just">
              <a:lnSpc>
                <a:spcPct val="90000"/>
              </a:lnSpc>
              <a:buFont typeface="Arial" charset="0"/>
              <a:buNone/>
              <a:defRPr/>
            </a:pPr>
            <a:endParaRPr lang="en-GB" sz="2200" u="sng" dirty="0" smtClean="0">
              <a:latin typeface="+mj-lt"/>
              <a:ea typeface="MS PGothic" pitchFamily="34" charset="-128"/>
            </a:endParaRPr>
          </a:p>
          <a:p>
            <a:pPr algn="just">
              <a:lnSpc>
                <a:spcPct val="90000"/>
              </a:lnSpc>
              <a:buFontTx/>
              <a:buChar char="-"/>
              <a:defRPr/>
            </a:pPr>
            <a:r>
              <a:rPr lang="en-GB" sz="2200" dirty="0" smtClean="0">
                <a:latin typeface="+mj-lt"/>
                <a:ea typeface="MS PGothic" pitchFamily="34" charset="-128"/>
              </a:rPr>
              <a:t>Understand climate change vulnerabilities </a:t>
            </a:r>
            <a:r>
              <a:rPr lang="en-GB" sz="2200" dirty="0">
                <a:latin typeface="+mj-lt"/>
                <a:ea typeface="MS PGothic" pitchFamily="34" charset="-128"/>
              </a:rPr>
              <a:t>and </a:t>
            </a:r>
            <a:r>
              <a:rPr lang="en-GB" sz="2200" dirty="0" smtClean="0">
                <a:latin typeface="+mj-lt"/>
                <a:ea typeface="MS PGothic" pitchFamily="34" charset="-128"/>
              </a:rPr>
              <a:t>impacts (synthesize information)</a:t>
            </a:r>
          </a:p>
          <a:p>
            <a:pPr algn="just">
              <a:lnSpc>
                <a:spcPct val="90000"/>
              </a:lnSpc>
              <a:buFontTx/>
              <a:buChar char="-"/>
              <a:defRPr/>
            </a:pPr>
            <a:r>
              <a:rPr lang="en-GB" sz="2200" dirty="0" smtClean="0">
                <a:latin typeface="+mj-lt"/>
                <a:ea typeface="MS PGothic" pitchFamily="34" charset="-128"/>
              </a:rPr>
              <a:t>Analysis of relevant policies and frameworks and bottlenecks</a:t>
            </a:r>
            <a:endParaRPr lang="en-GB" sz="2200" dirty="0">
              <a:latin typeface="+mj-lt"/>
              <a:ea typeface="MS PGothic" pitchFamily="34" charset="-128"/>
            </a:endParaRPr>
          </a:p>
          <a:p>
            <a:pPr algn="just">
              <a:lnSpc>
                <a:spcPct val="90000"/>
              </a:lnSpc>
              <a:buFontTx/>
              <a:buChar char="-"/>
              <a:defRPr/>
            </a:pPr>
            <a:r>
              <a:rPr lang="en-GB" sz="2200" dirty="0" smtClean="0">
                <a:latin typeface="+mj-lt"/>
                <a:ea typeface="MS PGothic" pitchFamily="34" charset="-128"/>
              </a:rPr>
              <a:t>Support policy action from a sub-regional perspective </a:t>
            </a:r>
          </a:p>
          <a:p>
            <a:pPr algn="just">
              <a:lnSpc>
                <a:spcPct val="90000"/>
              </a:lnSpc>
              <a:buFontTx/>
              <a:buChar char="-"/>
              <a:defRPr/>
            </a:pPr>
            <a:r>
              <a:rPr lang="en-GB" sz="2200" dirty="0" smtClean="0">
                <a:latin typeface="+mj-lt"/>
                <a:ea typeface="MS PGothic" pitchFamily="34" charset="-128"/>
              </a:rPr>
              <a:t>Inter-regional exchange of experiences with other mountain regions (in particular regional mechanisms such as Alpine and Carpathian Convention) </a:t>
            </a:r>
          </a:p>
          <a:p>
            <a:pPr marL="0" indent="0" algn="just">
              <a:lnSpc>
                <a:spcPct val="90000"/>
              </a:lnSpc>
              <a:buFont typeface="Arial" pitchFamily="34" charset="0"/>
              <a:buNone/>
              <a:defRPr/>
            </a:pPr>
            <a:endParaRPr lang="en-GB" sz="2200" b="1" dirty="0" smtClean="0">
              <a:latin typeface="+mj-lt"/>
              <a:ea typeface="MS PGothic" pitchFamily="34" charset="-128"/>
            </a:endParaRPr>
          </a:p>
          <a:p>
            <a:pPr marL="0" indent="0" algn="just">
              <a:lnSpc>
                <a:spcPct val="90000"/>
              </a:lnSpc>
              <a:buFont typeface="Arial" pitchFamily="34" charset="0"/>
              <a:buNone/>
              <a:defRPr/>
            </a:pPr>
            <a:r>
              <a:rPr lang="en-GB" sz="2200" b="1" dirty="0" smtClean="0">
                <a:latin typeface="+mj-lt"/>
                <a:ea typeface="MS PGothic" pitchFamily="34" charset="-128"/>
              </a:rPr>
              <a:t>Main Outputs:</a:t>
            </a:r>
            <a:endParaRPr lang="en-GB" sz="2200" b="1" dirty="0">
              <a:latin typeface="+mj-lt"/>
              <a:ea typeface="MS PGothic" pitchFamily="34" charset="-128"/>
            </a:endParaRPr>
          </a:p>
          <a:p>
            <a:pPr algn="just">
              <a:lnSpc>
                <a:spcPct val="90000"/>
              </a:lnSpc>
              <a:buFont typeface="Wingdings" pitchFamily="2" charset="2"/>
              <a:buChar char="Ø"/>
              <a:defRPr/>
            </a:pPr>
            <a:r>
              <a:rPr lang="en-GB" sz="2200" dirty="0" smtClean="0">
                <a:latin typeface="+mj-lt"/>
                <a:ea typeface="MS PGothic" pitchFamily="34" charset="-128"/>
              </a:rPr>
              <a:t>Participatory assessments related to climate change and adaptation to be published at COP21 UNFCCC, Paris</a:t>
            </a:r>
            <a:endParaRPr lang="en-GB" sz="2200" dirty="0">
              <a:latin typeface="+mj-lt"/>
              <a:ea typeface="MS PGothic" pitchFamily="34" charset="-128"/>
            </a:endParaRPr>
          </a:p>
          <a:p>
            <a:pPr algn="just">
              <a:lnSpc>
                <a:spcPct val="90000"/>
              </a:lnSpc>
              <a:buFont typeface="Wingdings" pitchFamily="2" charset="2"/>
              <a:buChar char="Ø"/>
              <a:defRPr/>
            </a:pPr>
            <a:r>
              <a:rPr lang="en-GB" sz="2200" dirty="0" smtClean="0">
                <a:latin typeface="+mj-lt"/>
                <a:ea typeface="MS PGothic" pitchFamily="34" charset="-128"/>
              </a:rPr>
              <a:t>(</a:t>
            </a:r>
            <a:r>
              <a:rPr lang="en-GB" sz="2200" dirty="0">
                <a:latin typeface="+mj-lt"/>
                <a:ea typeface="MS PGothic" pitchFamily="34" charset="-128"/>
              </a:rPr>
              <a:t>I</a:t>
            </a:r>
            <a:r>
              <a:rPr lang="en-GB" sz="2200" dirty="0" smtClean="0">
                <a:latin typeface="+mj-lt"/>
                <a:ea typeface="MS PGothic" pitchFamily="34" charset="-128"/>
              </a:rPr>
              <a:t>nter)-regional platforms and support development/review of sub-regional climate change action plans/strategic agendas etc. in context of relevant institutional mechanisms/frameworks (e.g. East African Community for East Africa, ICSD for CA)</a:t>
            </a:r>
          </a:p>
          <a:p>
            <a:pPr marL="0" indent="0" algn="just">
              <a:lnSpc>
                <a:spcPct val="90000"/>
              </a:lnSpc>
              <a:buNone/>
              <a:defRPr/>
            </a:pPr>
            <a:endParaRPr lang="en-GB" sz="2200" b="1" dirty="0" smtClean="0">
              <a:latin typeface="+mj-lt"/>
              <a:ea typeface="MS PGothic" pitchFamily="34" charset="-128"/>
            </a:endParaRPr>
          </a:p>
          <a:p>
            <a:pPr algn="just">
              <a:lnSpc>
                <a:spcPct val="90000"/>
              </a:lnSpc>
              <a:buFont typeface="Wingdings" pitchFamily="2" charset="2"/>
              <a:buChar char="Ø"/>
              <a:defRPr/>
            </a:pPr>
            <a:endParaRPr lang="en-US" sz="1800" dirty="0">
              <a:latin typeface="+mj-lt"/>
              <a:ea typeface="MS PGothic" pitchFamily="34" charset="-128"/>
            </a:endParaRPr>
          </a:p>
          <a:p>
            <a:pPr algn="just">
              <a:buFont typeface="Arial" pitchFamily="34" charset="0"/>
              <a:buChar char="•"/>
              <a:defRPr/>
            </a:pPr>
            <a:endParaRPr lang="en-GB" dirty="0">
              <a:latin typeface="+mj-lt"/>
              <a:ea typeface="MS PGothic" pitchFamily="34" charset="-128"/>
            </a:endParaRPr>
          </a:p>
        </p:txBody>
      </p:sp>
      <p:sp>
        <p:nvSpPr>
          <p:cNvPr id="6"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2000">
              <a:solidFill>
                <a:srgbClr val="000000"/>
              </a:solidFill>
              <a:latin typeface="+mj-lt"/>
              <a:ea typeface="ヒラギノ角ゴ Pro W3" charset="-128"/>
            </a:endParaRPr>
          </a:p>
        </p:txBody>
      </p:sp>
      <p:pic>
        <p:nvPicPr>
          <p:cNvPr id="7" name="Picture 7" descr="corporate_PP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
          <p:cNvSpPr txBox="1">
            <a:spLocks noChangeArrowheads="1"/>
          </p:cNvSpPr>
          <p:nvPr/>
        </p:nvSpPr>
        <p:spPr bwMode="auto">
          <a:xfrm>
            <a:off x="409364" y="471646"/>
            <a:ext cx="6705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en-US" altLang="en-US" sz="2600" b="1" dirty="0" smtClean="0">
                <a:solidFill>
                  <a:srgbClr val="0E3C5A"/>
                </a:solidFill>
                <a:latin typeface="+mj-lt"/>
              </a:rPr>
              <a:t>UNEP </a:t>
            </a:r>
            <a:r>
              <a:rPr lang="en-US" altLang="en-US" sz="2600" b="1" dirty="0" smtClean="0">
                <a:solidFill>
                  <a:srgbClr val="0E3C5A"/>
                </a:solidFill>
                <a:latin typeface="+mj-lt"/>
              </a:rPr>
              <a:t>Activities in Mountain Regions</a:t>
            </a:r>
          </a:p>
        </p:txBody>
      </p:sp>
      <p:pic>
        <p:nvPicPr>
          <p:cNvPr id="19"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7663" y="260648"/>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476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nrg4sd.org/sites/default/files/content/public/COPs/COP21Paris/logo-cop21-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308" y="607997"/>
            <a:ext cx="2208584" cy="15386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7456" y="1052736"/>
            <a:ext cx="7234436" cy="5616624"/>
          </a:xfrm>
        </p:spPr>
        <p:txBody>
          <a:bodyPr vert="horz" lIns="91440" tIns="45720" rIns="91440" bIns="45720" rtlCol="0" anchor="t">
            <a:normAutofit/>
          </a:bodyPr>
          <a:lstStyle/>
          <a:p>
            <a:pPr marL="0" indent="0">
              <a:buNone/>
            </a:pPr>
            <a:r>
              <a:rPr lang="en-GB" sz="1900" b="1" dirty="0" smtClean="0">
                <a:ea typeface="MS PGothic" pitchFamily="34" charset="-128"/>
              </a:rPr>
              <a:t>Forthcoming </a:t>
            </a:r>
            <a:r>
              <a:rPr lang="en-GB" sz="1900" b="1" dirty="0">
                <a:ea typeface="MS PGothic" pitchFamily="34" charset="-128"/>
              </a:rPr>
              <a:t>steps</a:t>
            </a:r>
            <a:r>
              <a:rPr lang="en-GB" sz="1900" b="1" dirty="0" smtClean="0">
                <a:ea typeface="MS PGothic" pitchFamily="34" charset="-128"/>
              </a:rPr>
              <a:t>:</a:t>
            </a:r>
          </a:p>
          <a:p>
            <a:pPr marL="0" indent="0">
              <a:buNone/>
            </a:pPr>
            <a:endParaRPr lang="en-GB" sz="1900" b="1" dirty="0">
              <a:ea typeface="MS PGothic" pitchFamily="34" charset="-128"/>
            </a:endParaRPr>
          </a:p>
          <a:p>
            <a:pPr marL="0" indent="0">
              <a:buNone/>
            </a:pPr>
            <a:endParaRPr lang="en-GB" sz="1900" dirty="0" smtClean="0">
              <a:ea typeface="MS PGothic" pitchFamily="34" charset="-128"/>
            </a:endParaRPr>
          </a:p>
          <a:p>
            <a:r>
              <a:rPr lang="en-GB" sz="1900" b="1" dirty="0" smtClean="0">
                <a:ea typeface="MS PGothic" pitchFamily="34" charset="-128"/>
              </a:rPr>
              <a:t>(Sub)-Regional stakeholder consultations</a:t>
            </a:r>
            <a:r>
              <a:rPr lang="en-GB" sz="1900" dirty="0" smtClean="0">
                <a:ea typeface="MS PGothic" pitchFamily="34" charset="-128"/>
              </a:rPr>
              <a:t> (review of background document) to </a:t>
            </a:r>
            <a:r>
              <a:rPr lang="en-GB" sz="1900" dirty="0">
                <a:ea typeface="MS PGothic" pitchFamily="34" charset="-128"/>
              </a:rPr>
              <a:t>be held </a:t>
            </a:r>
            <a:r>
              <a:rPr lang="en-GB" sz="1900" dirty="0" smtClean="0">
                <a:ea typeface="MS PGothic" pitchFamily="34" charset="-128"/>
              </a:rPr>
              <a:t>13-14 </a:t>
            </a:r>
            <a:r>
              <a:rPr lang="en-GB" sz="1900" dirty="0">
                <a:ea typeface="MS PGothic" pitchFamily="34" charset="-128"/>
              </a:rPr>
              <a:t>July 2015 in </a:t>
            </a:r>
            <a:r>
              <a:rPr lang="en-GB" sz="1900" dirty="0" smtClean="0">
                <a:ea typeface="MS PGothic" pitchFamily="34" charset="-128"/>
              </a:rPr>
              <a:t>Almaty (final dates and venue tbc!)</a:t>
            </a:r>
            <a:endParaRPr lang="en-GB" sz="1900" dirty="0">
              <a:ea typeface="MS PGothic" pitchFamily="34" charset="-128"/>
            </a:endParaRPr>
          </a:p>
          <a:p>
            <a:r>
              <a:rPr lang="en-GB" sz="1900" b="1" dirty="0" smtClean="0">
                <a:ea typeface="MS PGothic" pitchFamily="34" charset="-128"/>
              </a:rPr>
              <a:t>Finalization of Assessment on climate change and adaptation </a:t>
            </a:r>
            <a:r>
              <a:rPr lang="en-GB" sz="1900" dirty="0" smtClean="0">
                <a:ea typeface="MS PGothic" pitchFamily="34" charset="-128"/>
              </a:rPr>
              <a:t>to be published at UNFCCC COP21, Paris, December 2015</a:t>
            </a:r>
          </a:p>
          <a:p>
            <a:r>
              <a:rPr lang="en-GB" sz="1900" dirty="0" smtClean="0">
                <a:latin typeface="Calibri" charset="0"/>
                <a:ea typeface="MS PGothic" pitchFamily="34" charset="-128"/>
              </a:rPr>
              <a:t>Seeking the development </a:t>
            </a:r>
            <a:r>
              <a:rPr lang="en-GB" sz="1900" dirty="0">
                <a:latin typeface="Calibri" charset="0"/>
                <a:ea typeface="MS PGothic" pitchFamily="34" charset="-128"/>
              </a:rPr>
              <a:t>of concrete follow-up action </a:t>
            </a:r>
            <a:r>
              <a:rPr lang="en-GB" sz="1900" dirty="0" smtClean="0">
                <a:latin typeface="Calibri" charset="0"/>
                <a:ea typeface="MS PGothic" pitchFamily="34" charset="-128"/>
              </a:rPr>
              <a:t>towards technical assistance provided by </a:t>
            </a:r>
            <a:r>
              <a:rPr lang="en-GB" sz="1900" b="1" dirty="0" smtClean="0">
                <a:latin typeface="Calibri" charset="0"/>
                <a:ea typeface="MS PGothic" pitchFamily="34" charset="-128"/>
              </a:rPr>
              <a:t>Climate Technology Centre &amp; Network (CTCN, Copenhagen)</a:t>
            </a:r>
            <a:r>
              <a:rPr lang="en-GB" sz="1900" dirty="0" smtClean="0">
                <a:latin typeface="Calibri" charset="0"/>
                <a:ea typeface="MS PGothic" pitchFamily="34" charset="-128"/>
              </a:rPr>
              <a:t> provided by UNEP and UNIDO</a:t>
            </a:r>
            <a:endParaRPr lang="en-GB" sz="1900" dirty="0">
              <a:ea typeface="MS PGothic" pitchFamily="34" charset="-128"/>
            </a:endParaRPr>
          </a:p>
          <a:p>
            <a:r>
              <a:rPr lang="en-GB" sz="1900" b="1" dirty="0" smtClean="0">
                <a:ea typeface="MS PGothic" pitchFamily="34" charset="-128"/>
              </a:rPr>
              <a:t>Planned joint </a:t>
            </a:r>
            <a:r>
              <a:rPr lang="en-GB" sz="1900" b="1" dirty="0">
                <a:ea typeface="MS PGothic" pitchFamily="34" charset="-128"/>
              </a:rPr>
              <a:t>side event </a:t>
            </a:r>
            <a:r>
              <a:rPr lang="en-GB" sz="1900" dirty="0" smtClean="0">
                <a:ea typeface="MS PGothic" pitchFamily="34" charset="-128"/>
              </a:rPr>
              <a:t>with other international partners at UNFCCC COP21, Paris (on the occasion of International Mountain Day, 11 December):Presentation of five regional assessments incl.CA </a:t>
            </a:r>
          </a:p>
          <a:p>
            <a:r>
              <a:rPr lang="en-GB" sz="1900" b="1" dirty="0">
                <a:ea typeface="MS PGothic" pitchFamily="34" charset="-128"/>
              </a:rPr>
              <a:t>J</a:t>
            </a:r>
            <a:r>
              <a:rPr lang="en-GB" sz="1900" b="1" dirty="0" smtClean="0">
                <a:ea typeface="MS PGothic" pitchFamily="34" charset="-128"/>
              </a:rPr>
              <a:t>oint UNESCO – UNEP – GRID-</a:t>
            </a:r>
            <a:r>
              <a:rPr lang="en-GB" sz="1900" b="1" dirty="0" err="1" smtClean="0">
                <a:ea typeface="MS PGothic" pitchFamily="34" charset="-128"/>
              </a:rPr>
              <a:t>Arendal</a:t>
            </a:r>
            <a:r>
              <a:rPr lang="en-GB" sz="1900" b="1" dirty="0" smtClean="0">
                <a:ea typeface="MS PGothic" pitchFamily="34" charset="-128"/>
              </a:rPr>
              <a:t>  public exhibition </a:t>
            </a:r>
            <a:r>
              <a:rPr lang="en-GB" sz="1900" dirty="0" smtClean="0">
                <a:ea typeface="MS PGothic" pitchFamily="34" charset="-128"/>
              </a:rPr>
              <a:t>on mountains and climate change </a:t>
            </a:r>
            <a:r>
              <a:rPr lang="en-GB" sz="1900" dirty="0">
                <a:ea typeface="MS PGothic" pitchFamily="34" charset="-128"/>
              </a:rPr>
              <a:t>at UNFCCC/COP 21 in Paris </a:t>
            </a:r>
            <a:r>
              <a:rPr lang="en-GB" sz="1900" dirty="0" smtClean="0">
                <a:ea typeface="MS PGothic" pitchFamily="34" charset="-128"/>
              </a:rPr>
              <a:t>using Earth Observation/satellite images</a:t>
            </a:r>
            <a:endParaRPr lang="en-GB" sz="1900" dirty="0">
              <a:ea typeface="MS PGothic" pitchFamily="34" charset="-128"/>
            </a:endParaRPr>
          </a:p>
        </p:txBody>
      </p:sp>
      <p:sp>
        <p:nvSpPr>
          <p:cNvPr id="6"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2000">
              <a:solidFill>
                <a:srgbClr val="000000"/>
              </a:solidFill>
              <a:latin typeface="+mj-lt"/>
              <a:ea typeface="ヒラギノ角ゴ Pro W3" charset="-128"/>
            </a:endParaRPr>
          </a:p>
        </p:txBody>
      </p:sp>
      <p:pic>
        <p:nvPicPr>
          <p:cNvPr id="7" name="Picture 7" descr="corporate_PPT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409364" y="471645"/>
            <a:ext cx="6705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en-US" altLang="en-US" sz="2600" b="1" dirty="0" smtClean="0">
                <a:solidFill>
                  <a:srgbClr val="0E3C5A"/>
                </a:solidFill>
                <a:latin typeface="+mj-lt"/>
              </a:rPr>
              <a:t>UNEP </a:t>
            </a:r>
            <a:r>
              <a:rPr lang="en-US" altLang="en-US" sz="2600" b="1" dirty="0" smtClean="0">
                <a:solidFill>
                  <a:srgbClr val="0E3C5A"/>
                </a:solidFill>
                <a:latin typeface="+mj-lt"/>
              </a:rPr>
              <a:t>Activities in Mountain Regions</a:t>
            </a:r>
          </a:p>
        </p:txBody>
      </p:sp>
      <p:pic>
        <p:nvPicPr>
          <p:cNvPr id="14"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7663" y="260648"/>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isdrs.iisd.org/files/2013/09/ctc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1052736"/>
            <a:ext cx="2024794" cy="64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83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l="61642"/>
          <a:stretch/>
        </p:blipFill>
        <p:spPr>
          <a:xfrm>
            <a:off x="4711335" y="4869160"/>
            <a:ext cx="2625569" cy="1212963"/>
          </a:xfrm>
        </p:spPr>
      </p:pic>
      <p:sp>
        <p:nvSpPr>
          <p:cNvPr id="14" name="TextBox 13"/>
          <p:cNvSpPr txBox="1"/>
          <p:nvPr/>
        </p:nvSpPr>
        <p:spPr>
          <a:xfrm>
            <a:off x="899592" y="1700808"/>
            <a:ext cx="7272808" cy="369332"/>
          </a:xfrm>
          <a:prstGeom prst="rect">
            <a:avLst/>
          </a:prstGeom>
          <a:noFill/>
        </p:spPr>
        <p:txBody>
          <a:bodyPr wrap="square" rtlCol="0">
            <a:spAutoFit/>
          </a:bodyPr>
          <a:lstStyle/>
          <a:p>
            <a:endParaRPr lang="en-GB" dirty="0"/>
          </a:p>
        </p:txBody>
      </p:sp>
      <p:sp>
        <p:nvSpPr>
          <p:cNvPr id="15"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2000">
              <a:solidFill>
                <a:srgbClr val="000000"/>
              </a:solidFill>
              <a:latin typeface="Times New Roman" pitchFamily="18" charset="0"/>
              <a:ea typeface="ヒラギノ角ゴ Pro W3" charset="-128"/>
            </a:endParaRPr>
          </a:p>
        </p:txBody>
      </p:sp>
      <p:pic>
        <p:nvPicPr>
          <p:cNvPr id="16" name="Picture 7" descr="corporate_PPT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
          <p:cNvSpPr txBox="1">
            <a:spLocks noChangeArrowheads="1"/>
          </p:cNvSpPr>
          <p:nvPr/>
        </p:nvSpPr>
        <p:spPr bwMode="auto">
          <a:xfrm>
            <a:off x="409364" y="471646"/>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en-US" altLang="en-US" sz="2600" b="1" dirty="0" smtClean="0">
                <a:solidFill>
                  <a:srgbClr val="0E3C5A"/>
                </a:solidFill>
                <a:latin typeface="+mj-lt"/>
              </a:rPr>
              <a:t>UNEP </a:t>
            </a:r>
            <a:r>
              <a:rPr lang="en-US" altLang="en-US" sz="2600" b="1" dirty="0">
                <a:solidFill>
                  <a:srgbClr val="0E3C5A"/>
                </a:solidFill>
                <a:latin typeface="+mj-lt"/>
              </a:rPr>
              <a:t>Activities in Mountain Regions - Cooperation with other </a:t>
            </a:r>
            <a:r>
              <a:rPr lang="en-US" altLang="en-US" sz="2600" b="1" dirty="0" smtClean="0">
                <a:solidFill>
                  <a:srgbClr val="0E3C5A"/>
                </a:solidFill>
                <a:latin typeface="+mj-lt"/>
              </a:rPr>
              <a:t>UN agencies</a:t>
            </a:r>
            <a:r>
              <a:rPr lang="en-US" altLang="en-US" sz="2600" b="1" dirty="0">
                <a:solidFill>
                  <a:srgbClr val="0E3C5A"/>
                </a:solidFill>
                <a:latin typeface="+mj-lt"/>
              </a:rPr>
              <a:t>: IAEA</a:t>
            </a:r>
          </a:p>
        </p:txBody>
      </p:sp>
      <p:sp>
        <p:nvSpPr>
          <p:cNvPr id="19" name="Title 1"/>
          <p:cNvSpPr txBox="1">
            <a:spLocks/>
          </p:cNvSpPr>
          <p:nvPr/>
        </p:nvSpPr>
        <p:spPr>
          <a:xfrm>
            <a:off x="467544" y="1159528"/>
            <a:ext cx="7180057" cy="108255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000" b="1" dirty="0" smtClean="0"/>
              <a:t>Project: 	</a:t>
            </a:r>
            <a:r>
              <a:rPr lang="en-GB" altLang="en-US" sz="2000" dirty="0" smtClean="0"/>
              <a:t>Assessing the Impact of Climate Change on Land-Water-	Ecosystem Quality in Polar and Mountainous Regions*</a:t>
            </a:r>
            <a:r>
              <a:rPr lang="en-GB" altLang="en-US" sz="2000" b="1" dirty="0" smtClean="0">
                <a:solidFill>
                  <a:srgbClr val="0E3C5A"/>
                </a:solidFill>
              </a:rPr>
              <a:t> </a:t>
            </a:r>
            <a:endParaRPr lang="en-GB" altLang="en-US" sz="2000" b="1" dirty="0">
              <a:solidFill>
                <a:schemeClr val="accent1">
                  <a:lumMod val="75000"/>
                </a:schemeClr>
              </a:solidFill>
            </a:endParaRPr>
          </a:p>
        </p:txBody>
      </p:sp>
      <p:sp>
        <p:nvSpPr>
          <p:cNvPr id="20" name="Rectangle 19"/>
          <p:cNvSpPr/>
          <p:nvPr/>
        </p:nvSpPr>
        <p:spPr>
          <a:xfrm>
            <a:off x="480622" y="2242087"/>
            <a:ext cx="6827681" cy="2751522"/>
          </a:xfrm>
          <a:prstGeom prst="rect">
            <a:avLst/>
          </a:prstGeom>
        </p:spPr>
        <p:txBody>
          <a:bodyPr wrap="square">
            <a:spAutoFit/>
          </a:bodyPr>
          <a:lstStyle/>
          <a:p>
            <a:pPr algn="just">
              <a:lnSpc>
                <a:spcPct val="90000"/>
              </a:lnSpc>
              <a:defRPr/>
            </a:pPr>
            <a:r>
              <a:rPr lang="en-GB" b="1" dirty="0">
                <a:ea typeface="MS PGothic" pitchFamily="34" charset="-128"/>
              </a:rPr>
              <a:t>Duration: </a:t>
            </a:r>
            <a:r>
              <a:rPr lang="en-GB" dirty="0">
                <a:ea typeface="MS PGothic" pitchFamily="34" charset="-128"/>
              </a:rPr>
              <a:t>2014-2017</a:t>
            </a:r>
          </a:p>
          <a:p>
            <a:pPr algn="just">
              <a:lnSpc>
                <a:spcPct val="90000"/>
              </a:lnSpc>
              <a:defRPr/>
            </a:pPr>
            <a:endParaRPr lang="en-GB" b="1" dirty="0">
              <a:ea typeface="MS PGothic" pitchFamily="34" charset="-128"/>
            </a:endParaRPr>
          </a:p>
          <a:p>
            <a:pPr>
              <a:lnSpc>
                <a:spcPct val="90000"/>
              </a:lnSpc>
              <a:defRPr/>
            </a:pPr>
            <a:r>
              <a:rPr lang="en-GB" b="1" dirty="0" smtClean="0">
                <a:ea typeface="MS PGothic" pitchFamily="34" charset="-128"/>
              </a:rPr>
              <a:t>Research sites: </a:t>
            </a:r>
            <a:r>
              <a:rPr lang="en-GB" dirty="0">
                <a:ea typeface="MS PGothic" pitchFamily="34" charset="-128"/>
              </a:rPr>
              <a:t>Africa, </a:t>
            </a:r>
            <a:r>
              <a:rPr lang="en-GB" dirty="0" smtClean="0">
                <a:ea typeface="MS PGothic" pitchFamily="34" charset="-128"/>
              </a:rPr>
              <a:t>North and South America, Asia and </a:t>
            </a:r>
            <a:r>
              <a:rPr lang="en-GB" dirty="0">
                <a:ea typeface="MS PGothic" pitchFamily="34" charset="-128"/>
              </a:rPr>
              <a:t>Europe</a:t>
            </a:r>
            <a:r>
              <a:rPr lang="en-GB" sz="1200" dirty="0" smtClean="0">
                <a:ea typeface="MS PGothic" pitchFamily="34" charset="-128"/>
              </a:rPr>
              <a:t> </a:t>
            </a:r>
            <a:endParaRPr lang="en-GB" sz="1200" dirty="0">
              <a:ea typeface="MS PGothic" pitchFamily="34" charset="-128"/>
            </a:endParaRPr>
          </a:p>
          <a:p>
            <a:pPr>
              <a:lnSpc>
                <a:spcPct val="90000"/>
              </a:lnSpc>
              <a:defRPr/>
            </a:pPr>
            <a:endParaRPr lang="en-GB" sz="1200" dirty="0" smtClean="0">
              <a:ea typeface="MS PGothic" pitchFamily="34" charset="-128"/>
            </a:endParaRPr>
          </a:p>
          <a:p>
            <a:pPr>
              <a:lnSpc>
                <a:spcPct val="90000"/>
              </a:lnSpc>
              <a:defRPr/>
            </a:pPr>
            <a:r>
              <a:rPr lang="en-GB" b="1" dirty="0">
                <a:ea typeface="MS PGothic" pitchFamily="34" charset="-128"/>
              </a:rPr>
              <a:t>Background: </a:t>
            </a:r>
            <a:r>
              <a:rPr lang="en-GB" dirty="0"/>
              <a:t>Climate change is ‘the defining human development challenge of the 21st century’. Nowhere are its effects more visible than in the polar and mountainous regions. Examining the impacts of climate </a:t>
            </a:r>
            <a:r>
              <a:rPr lang="en-GB" dirty="0" smtClean="0"/>
              <a:t>change </a:t>
            </a:r>
            <a:r>
              <a:rPr lang="en-GB" dirty="0"/>
              <a:t>in Antarctic and Arctic landscapes using Isotope and nuclear techniques can be particularly useful for a better understanding of the future impacts of climate change on landscape dynamics in mountainous regions across the </a:t>
            </a:r>
            <a:r>
              <a:rPr lang="en-GB" dirty="0" smtClean="0"/>
              <a:t>world.</a:t>
            </a:r>
            <a:endParaRPr lang="en-GB" dirty="0"/>
          </a:p>
        </p:txBody>
      </p:sp>
      <p:sp>
        <p:nvSpPr>
          <p:cNvPr id="21" name="Footer Placeholder 20"/>
          <p:cNvSpPr>
            <a:spLocks noGrp="1"/>
          </p:cNvSpPr>
          <p:nvPr>
            <p:ph type="ftr" sz="quarter" idx="11"/>
          </p:nvPr>
        </p:nvSpPr>
        <p:spPr>
          <a:xfrm>
            <a:off x="323528" y="6111875"/>
            <a:ext cx="5610436" cy="365125"/>
          </a:xfrm>
        </p:spPr>
        <p:txBody>
          <a:bodyPr/>
          <a:lstStyle/>
          <a:p>
            <a:pPr algn="l"/>
            <a:r>
              <a:rPr lang="en-GB" dirty="0" smtClean="0">
                <a:solidFill>
                  <a:schemeClr val="tx1"/>
                </a:solidFill>
              </a:rPr>
              <a:t>*Under coordination of the International Atomic Energy Agency (IAEA)</a:t>
            </a:r>
            <a:endParaRPr lang="en-GB" dirty="0">
              <a:solidFill>
                <a:schemeClr val="tx1"/>
              </a:solidFill>
            </a:endParaRPr>
          </a:p>
        </p:txBody>
      </p:sp>
      <p:pic>
        <p:nvPicPr>
          <p:cNvPr id="22"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7663" y="260648"/>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726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1" b="604"/>
          <a:stretch/>
        </p:blipFill>
        <p:spPr>
          <a:xfrm>
            <a:off x="23590" y="116632"/>
            <a:ext cx="9104017" cy="6557545"/>
          </a:xfrm>
          <a:ln>
            <a:noFill/>
          </a:ln>
        </p:spPr>
      </p:pic>
    </p:spTree>
    <p:extLst>
      <p:ext uri="{BB962C8B-B14F-4D97-AF65-F5344CB8AC3E}">
        <p14:creationId xmlns:p14="http://schemas.microsoft.com/office/powerpoint/2010/main" val="3823532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7210636" cy="4840970"/>
          </a:xfrm>
        </p:spPr>
        <p:txBody>
          <a:bodyPr>
            <a:noAutofit/>
          </a:bodyPr>
          <a:lstStyle/>
          <a:p>
            <a:pPr marL="0" indent="0">
              <a:lnSpc>
                <a:spcPct val="120000"/>
              </a:lnSpc>
              <a:buFont typeface="Arial" charset="0"/>
              <a:buNone/>
              <a:defRPr/>
            </a:pPr>
            <a:r>
              <a:rPr lang="en-GB" sz="1800" b="1" dirty="0" smtClean="0">
                <a:ea typeface="MS PGothic" pitchFamily="34" charset="-128"/>
              </a:rPr>
              <a:t>Objective: </a:t>
            </a:r>
          </a:p>
          <a:p>
            <a:pPr>
              <a:lnSpc>
                <a:spcPct val="120000"/>
              </a:lnSpc>
              <a:buFontTx/>
              <a:buChar char="-"/>
              <a:defRPr/>
            </a:pPr>
            <a:r>
              <a:rPr lang="en-GB" sz="1800" dirty="0" smtClean="0">
                <a:solidFill>
                  <a:prstClr val="black"/>
                </a:solidFill>
              </a:rPr>
              <a:t>Improved understanding </a:t>
            </a:r>
            <a:r>
              <a:rPr lang="en-GB" sz="1800" dirty="0">
                <a:solidFill>
                  <a:prstClr val="black"/>
                </a:solidFill>
              </a:rPr>
              <a:t>of the impact of climate change on fragile polar and mountainous ecosystems on both a local and global scale for their better management and </a:t>
            </a:r>
            <a:r>
              <a:rPr lang="en-GB" sz="1800" dirty="0" smtClean="0">
                <a:solidFill>
                  <a:prstClr val="black"/>
                </a:solidFill>
              </a:rPr>
              <a:t>conservation;  </a:t>
            </a:r>
          </a:p>
          <a:p>
            <a:pPr>
              <a:lnSpc>
                <a:spcPct val="120000"/>
              </a:lnSpc>
              <a:buFontTx/>
              <a:buChar char="-"/>
              <a:defRPr/>
            </a:pPr>
            <a:r>
              <a:rPr lang="en-GB" sz="1800" dirty="0" smtClean="0"/>
              <a:t>Recommendations </a:t>
            </a:r>
            <a:r>
              <a:rPr lang="en-GB" sz="1800" dirty="0"/>
              <a:t>for improvement of regional policies for soil and agricultural water management, conservation, and environmental protection in polar and mountainous regions. </a:t>
            </a:r>
            <a:endParaRPr lang="en-GB" sz="1800" u="sng" dirty="0">
              <a:ea typeface="MS PGothic" pitchFamily="34" charset="-128"/>
            </a:endParaRPr>
          </a:p>
          <a:p>
            <a:pPr marL="0" indent="0">
              <a:lnSpc>
                <a:spcPct val="120000"/>
              </a:lnSpc>
              <a:buNone/>
              <a:defRPr/>
            </a:pPr>
            <a:r>
              <a:rPr lang="en-GB" sz="1800" b="1" dirty="0" smtClean="0">
                <a:ea typeface="MS PGothic" pitchFamily="34" charset="-128"/>
              </a:rPr>
              <a:t>Main </a:t>
            </a:r>
            <a:r>
              <a:rPr lang="en-GB" sz="1800" b="1" dirty="0">
                <a:ea typeface="MS PGothic" pitchFamily="34" charset="-128"/>
              </a:rPr>
              <a:t>Outputs:</a:t>
            </a:r>
          </a:p>
          <a:p>
            <a:pPr>
              <a:lnSpc>
                <a:spcPct val="120000"/>
              </a:lnSpc>
              <a:buFont typeface="Wingdings" pitchFamily="2" charset="2"/>
              <a:buChar char="Ø"/>
              <a:defRPr/>
            </a:pPr>
            <a:r>
              <a:rPr lang="en-GB" sz="1800" dirty="0" smtClean="0"/>
              <a:t>Methodologie</a:t>
            </a:r>
            <a:r>
              <a:rPr lang="en-GB" sz="1800" dirty="0"/>
              <a:t>s</a:t>
            </a:r>
            <a:endParaRPr lang="en-GB" sz="1800" dirty="0" smtClean="0">
              <a:ea typeface="MS PGothic" pitchFamily="34" charset="-128"/>
            </a:endParaRPr>
          </a:p>
          <a:p>
            <a:pPr>
              <a:lnSpc>
                <a:spcPct val="120000"/>
              </a:lnSpc>
              <a:buFont typeface="Wingdings" pitchFamily="2" charset="2"/>
              <a:buChar char="Ø"/>
              <a:defRPr/>
            </a:pPr>
            <a:r>
              <a:rPr lang="en-GB" sz="1800" dirty="0" smtClean="0">
                <a:ea typeface="MS PGothic" pitchFamily="34" charset="-128"/>
              </a:rPr>
              <a:t>Networks</a:t>
            </a:r>
          </a:p>
          <a:p>
            <a:pPr>
              <a:lnSpc>
                <a:spcPct val="120000"/>
              </a:lnSpc>
              <a:buFont typeface="Wingdings" pitchFamily="2" charset="2"/>
              <a:buChar char="Ø"/>
              <a:defRPr/>
            </a:pPr>
            <a:r>
              <a:rPr lang="en-GB" sz="1800" dirty="0" smtClean="0"/>
              <a:t>Capacity building</a:t>
            </a:r>
          </a:p>
          <a:p>
            <a:pPr>
              <a:lnSpc>
                <a:spcPct val="120000"/>
              </a:lnSpc>
              <a:buFont typeface="Wingdings" pitchFamily="2" charset="2"/>
              <a:buChar char="Ø"/>
              <a:defRPr/>
            </a:pPr>
            <a:r>
              <a:rPr lang="en-GB" sz="1800" dirty="0" smtClean="0"/>
              <a:t>Awareness raising </a:t>
            </a:r>
          </a:p>
          <a:p>
            <a:pPr>
              <a:lnSpc>
                <a:spcPct val="120000"/>
              </a:lnSpc>
              <a:buFont typeface="Wingdings" pitchFamily="2" charset="2"/>
              <a:buChar char="Ø"/>
              <a:defRPr/>
            </a:pPr>
            <a:r>
              <a:rPr lang="en-GB" sz="1800" dirty="0" smtClean="0"/>
              <a:t>Adaptation Strategies</a:t>
            </a:r>
          </a:p>
          <a:p>
            <a:pPr marL="0" indent="0">
              <a:lnSpc>
                <a:spcPct val="120000"/>
              </a:lnSpc>
              <a:buNone/>
              <a:defRPr/>
            </a:pPr>
            <a:endParaRPr lang="en-GB" sz="1800" dirty="0" smtClean="0"/>
          </a:p>
          <a:p>
            <a:pPr marL="0" indent="0">
              <a:lnSpc>
                <a:spcPct val="120000"/>
              </a:lnSpc>
              <a:buNone/>
              <a:defRPr/>
            </a:pPr>
            <a:endParaRPr lang="en-GB" sz="1800" dirty="0" smtClean="0"/>
          </a:p>
          <a:p>
            <a:endParaRPr lang="en-GB" sz="1800" dirty="0"/>
          </a:p>
        </p:txBody>
      </p:sp>
      <p:sp>
        <p:nvSpPr>
          <p:cNvPr id="4"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2000">
              <a:solidFill>
                <a:srgbClr val="000000"/>
              </a:solidFill>
              <a:latin typeface="Times New Roman" pitchFamily="18" charset="0"/>
              <a:ea typeface="ヒラギノ角ゴ Pro W3" charset="-128"/>
            </a:endParaRPr>
          </a:p>
        </p:txBody>
      </p:sp>
      <p:pic>
        <p:nvPicPr>
          <p:cNvPr id="5" name="Picture 7" descr="corporate_PP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234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1217</Words>
  <Application>Microsoft Office PowerPoint</Application>
  <PresentationFormat>On-screen Show (4:3)</PresentationFormat>
  <Paragraphs>155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UNOV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Larisa Semernya</dc:creator>
  <cp:lastModifiedBy>ICTS-DK7</cp:lastModifiedBy>
  <cp:revision>82</cp:revision>
  <dcterms:created xsi:type="dcterms:W3CDTF">2015-06-12T10:13:53Z</dcterms:created>
  <dcterms:modified xsi:type="dcterms:W3CDTF">2015-06-15T16:42:34Z</dcterms:modified>
</cp:coreProperties>
</file>